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4"/>
  </p:sldMasterIdLst>
  <p:notesMasterIdLst>
    <p:notesMasterId r:id="rId37"/>
  </p:notesMasterIdLst>
  <p:handoutMasterIdLst>
    <p:handoutMasterId r:id="rId38"/>
  </p:handoutMasterIdLst>
  <p:sldIdLst>
    <p:sldId id="348" r:id="rId5"/>
    <p:sldId id="344" r:id="rId6"/>
    <p:sldId id="10437" r:id="rId7"/>
    <p:sldId id="10990" r:id="rId8"/>
    <p:sldId id="10988" r:id="rId9"/>
    <p:sldId id="10989" r:id="rId10"/>
    <p:sldId id="10986" r:id="rId11"/>
    <p:sldId id="10987" r:id="rId12"/>
    <p:sldId id="10956" r:id="rId13"/>
    <p:sldId id="10957" r:id="rId14"/>
    <p:sldId id="10974" r:id="rId15"/>
    <p:sldId id="10959" r:id="rId16"/>
    <p:sldId id="10960" r:id="rId17"/>
    <p:sldId id="10961" r:id="rId18"/>
    <p:sldId id="10962" r:id="rId19"/>
    <p:sldId id="10976" r:id="rId20"/>
    <p:sldId id="10977" r:id="rId21"/>
    <p:sldId id="10978" r:id="rId22"/>
    <p:sldId id="10975" r:id="rId23"/>
    <p:sldId id="10980" r:id="rId24"/>
    <p:sldId id="10981" r:id="rId25"/>
    <p:sldId id="10983" r:id="rId26"/>
    <p:sldId id="10984" r:id="rId27"/>
    <p:sldId id="10985" r:id="rId28"/>
    <p:sldId id="10964" r:id="rId29"/>
    <p:sldId id="10966" r:id="rId30"/>
    <p:sldId id="10967" r:id="rId31"/>
    <p:sldId id="392" r:id="rId32"/>
    <p:sldId id="402" r:id="rId33"/>
    <p:sldId id="10971" r:id="rId34"/>
    <p:sldId id="10972" r:id="rId35"/>
    <p:sldId id="1097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0F0293-45DB-4781-9FFA-0B4E6CC780A3}">
          <p14:sldIdLst>
            <p14:sldId id="348"/>
          </p14:sldIdLst>
        </p14:section>
        <p14:section name="Important information &amp; resources" id="{805B9579-48F8-47C4-B315-EA5068348044}">
          <p14:sldIdLst>
            <p14:sldId id="344"/>
          </p14:sldIdLst>
        </p14:section>
        <p14:section name="Experience Cloud Core Services" id="{7EA1DEED-67BD-4AC5-B233-A892AD57C8AD}">
          <p14:sldIdLst>
            <p14:sldId id="10437"/>
          </p14:sldIdLst>
        </p14:section>
        <p14:section name="Customer Support Services" id="{BC9E4873-2F44-4ACB-8BBC-7F66D47CD332}">
          <p14:sldIdLst>
            <p14:sldId id="10990"/>
            <p14:sldId id="10988"/>
            <p14:sldId id="10989"/>
            <p14:sldId id="10986"/>
            <p14:sldId id="10987"/>
          </p14:sldIdLst>
        </p14:section>
        <p14:section name="Your Adobe Solutions" id="{759DB6D9-CF6E-4397-9998-50EDF48D4E04}">
          <p14:sldIdLst>
            <p14:sldId id="10956"/>
            <p14:sldId id="10957"/>
            <p14:sldId id="10974"/>
            <p14:sldId id="10959"/>
            <p14:sldId id="10960"/>
            <p14:sldId id="10961"/>
            <p14:sldId id="10962"/>
            <p14:sldId id="10976"/>
            <p14:sldId id="10977"/>
            <p14:sldId id="10978"/>
            <p14:sldId id="10975"/>
          </p14:sldIdLst>
        </p14:section>
        <p14:section name="How to submit support ticket" id="{FB4B4DEE-A04C-4EBD-A644-91D10EC9798F}">
          <p14:sldIdLst>
            <p14:sldId id="10980"/>
            <p14:sldId id="10981"/>
            <p14:sldId id="10983"/>
            <p14:sldId id="10984"/>
            <p14:sldId id="10985"/>
          </p14:sldIdLst>
        </p14:section>
        <p14:section name="Engaging with Adobe Customer Support" id="{614CC2FA-9910-4258-8CB5-14649164C836}">
          <p14:sldIdLst>
            <p14:sldId id="10964"/>
          </p14:sldIdLst>
        </p14:section>
        <p14:section name="Tools &amp; Resources" id="{82DABEE1-291E-4CA9-B1BA-984D0702D401}">
          <p14:sldIdLst>
            <p14:sldId id="10966"/>
            <p14:sldId id="10967"/>
            <p14:sldId id="392"/>
          </p14:sldIdLst>
        </p14:section>
        <p14:section name="Premier Support Offerings" id="{8E2B80AC-BAED-4EBF-9CB9-8E329E46F661}">
          <p14:sldIdLst>
            <p14:sldId id="402"/>
            <p14:sldId id="10971"/>
            <p14:sldId id="10972"/>
            <p14:sldId id="10973"/>
          </p14:sldIdLst>
        </p14:section>
      </p14:sectionLst>
    </p:ext>
    <p:ext uri="{EFAFB233-063F-42B5-8137-9DF3F51BA10A}">
      <p15:sldGuideLst xmlns:p15="http://schemas.microsoft.com/office/powerpoint/2012/main">
        <p15:guide id="1" pos="3840" userDrawn="1">
          <p15:clr>
            <a:srgbClr val="A4A3A4"/>
          </p15:clr>
        </p15:guide>
        <p15:guide id="2" pos="216"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i Woolf" initials="KW" lastIdx="4" clrIdx="0">
    <p:extLst>
      <p:ext uri="{19B8F6BF-5375-455C-9EA6-DF929625EA0E}">
        <p15:presenceInfo xmlns:p15="http://schemas.microsoft.com/office/powerpoint/2012/main" userId="S::woolf@adobe.com::8419bd16-3a86-4e32-a752-292d43cdc108" providerId="AD"/>
      </p:ext>
    </p:extLst>
  </p:cmAuthor>
  <p:cmAuthor id="2" name="Ruby Alarcon" initials="RA" lastIdx="24" clrIdx="1">
    <p:extLst>
      <p:ext uri="{19B8F6BF-5375-455C-9EA6-DF929625EA0E}">
        <p15:presenceInfo xmlns:p15="http://schemas.microsoft.com/office/powerpoint/2012/main" userId="Ruby Alarcon" providerId="None"/>
      </p:ext>
    </p:extLst>
  </p:cmAuthor>
  <p:cmAuthor id="3" name="Akilah Johnson" initials="AJ" lastIdx="3" clrIdx="2">
    <p:extLst>
      <p:ext uri="{19B8F6BF-5375-455C-9EA6-DF929625EA0E}">
        <p15:presenceInfo xmlns:p15="http://schemas.microsoft.com/office/powerpoint/2012/main" userId="S::akjohnso@adobe.com::2fa3aa60-0c9c-4d06-bae2-7959832412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E8FFF"/>
    <a:srgbClr val="404040"/>
    <a:srgbClr val="7D7D7D"/>
    <a:srgbClr val="FFFFFF"/>
    <a:srgbClr val="0068E1"/>
    <a:srgbClr val="F5F5F5"/>
    <a:srgbClr val="94ABB3"/>
    <a:srgbClr val="2C2C2C"/>
    <a:srgbClr val="9EA6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876" y="78"/>
      </p:cViewPr>
      <p:guideLst>
        <p:guide pos="3840"/>
        <p:guide pos="216"/>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9540CC4-3805-5440-BAF5-14662BA462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5D4A97-306B-5140-BE71-1D8FF1F339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BA720E-0FA3-164E-A9BD-33032D76CB2C}" type="datetimeFigureOut">
              <a:rPr lang="en-US" smtClean="0"/>
              <a:t>4/26/2022</a:t>
            </a:fld>
            <a:endParaRPr lang="en-US"/>
          </a:p>
        </p:txBody>
      </p:sp>
      <p:sp>
        <p:nvSpPr>
          <p:cNvPr id="4" name="Footer Placeholder 3">
            <a:extLst>
              <a:ext uri="{FF2B5EF4-FFF2-40B4-BE49-F238E27FC236}">
                <a16:creationId xmlns:a16="http://schemas.microsoft.com/office/drawing/2014/main" id="{353A045A-29A0-2C40-AA51-E44D965346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5AF6D3A-AD66-1542-9D38-F4634C13A5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7BF097-5AFE-3447-809C-5E190D9F17A0}" type="slidenum">
              <a:rPr lang="en-US" smtClean="0"/>
              <a:t>‹#›</a:t>
            </a:fld>
            <a:endParaRPr lang="en-US"/>
          </a:p>
        </p:txBody>
      </p:sp>
    </p:spTree>
    <p:extLst>
      <p:ext uri="{BB962C8B-B14F-4D97-AF65-F5344CB8AC3E}">
        <p14:creationId xmlns:p14="http://schemas.microsoft.com/office/powerpoint/2010/main" val="638818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BE95B5-9144-4447-893D-1C1240377C7A}" type="datetimeFigureOut">
              <a:rPr lang="en-US" smtClean="0"/>
              <a:t>4/26/2022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76DA2-74C2-0942-8EC1-B909DF1AFA55}" type="slidenum">
              <a:rPr lang="en-US" smtClean="0"/>
              <a:t>‹#›</a:t>
            </a:fld>
            <a:endParaRPr lang="en-US"/>
          </a:p>
        </p:txBody>
      </p:sp>
    </p:spTree>
    <p:extLst>
      <p:ext uri="{BB962C8B-B14F-4D97-AF65-F5344CB8AC3E}">
        <p14:creationId xmlns:p14="http://schemas.microsoft.com/office/powerpoint/2010/main" val="3903632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22090" y="4456664"/>
            <a:ext cx="6462366" cy="4320540"/>
          </a:xfrm>
        </p:spPr>
        <p:txBody>
          <a:bodyPr>
            <a:noAutofit/>
          </a:bodyPr>
          <a:lstStyle/>
          <a:p>
            <a:pPr lvl="0"/>
            <a:endParaRPr lang="en-US" alt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3</a:t>
            </a:fld>
            <a:endParaRPr lang="en-US"/>
          </a:p>
        </p:txBody>
      </p:sp>
    </p:spTree>
    <p:extLst>
      <p:ext uri="{BB962C8B-B14F-4D97-AF65-F5344CB8AC3E}">
        <p14:creationId xmlns:p14="http://schemas.microsoft.com/office/powerpoint/2010/main" val="2007591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A picture containing drawing&#10;&#10;Description automatically generated">
            <a:extLst>
              <a:ext uri="{FF2B5EF4-FFF2-40B4-BE49-F238E27FC236}">
                <a16:creationId xmlns:a16="http://schemas.microsoft.com/office/drawing/2014/main" id="{AB79084A-2375-446C-803B-D98146722F1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ED2DE1-CD92-D54D-95C5-5BDEECA1D19C}"/>
              </a:ext>
            </a:extLst>
          </p:cNvPr>
          <p:cNvSpPr>
            <a:spLocks noGrp="1"/>
          </p:cNvSpPr>
          <p:nvPr>
            <p:ph type="title" hasCustomPrompt="1"/>
          </p:nvPr>
        </p:nvSpPr>
        <p:spPr>
          <a:xfrm>
            <a:off x="2203299" y="2796819"/>
            <a:ext cx="5919381" cy="1213050"/>
          </a:xfrm>
        </p:spPr>
        <p:txBody>
          <a:bodyPr>
            <a:noAutofit/>
          </a:bodyPr>
          <a:lstStyle>
            <a:lvl1pPr>
              <a:defRPr sz="3600">
                <a:solidFill>
                  <a:schemeClr val="bg1"/>
                </a:solidFill>
              </a:defRPr>
            </a:lvl1pPr>
          </a:lstStyle>
          <a:p>
            <a:r>
              <a:rPr lang="en-US"/>
              <a:t>Click to edit presentation title</a:t>
            </a:r>
          </a:p>
        </p:txBody>
      </p:sp>
      <p:sp>
        <p:nvSpPr>
          <p:cNvPr id="8" name="Content Placeholder 8">
            <a:extLst>
              <a:ext uri="{FF2B5EF4-FFF2-40B4-BE49-F238E27FC236}">
                <a16:creationId xmlns:a16="http://schemas.microsoft.com/office/drawing/2014/main" id="{ED4DD803-E558-9144-8986-8DB1EE1D03F9}"/>
              </a:ext>
            </a:extLst>
          </p:cNvPr>
          <p:cNvSpPr>
            <a:spLocks noGrp="1"/>
          </p:cNvSpPr>
          <p:nvPr>
            <p:ph sz="quarter" idx="11" hasCustomPrompt="1"/>
          </p:nvPr>
        </p:nvSpPr>
        <p:spPr>
          <a:xfrm>
            <a:off x="2203299" y="4123739"/>
            <a:ext cx="5909954" cy="1078057"/>
          </a:xfrm>
          <a:prstGeom prst="rect">
            <a:avLst/>
          </a:prstGeom>
        </p:spPr>
        <p:txBody>
          <a:bodyPr anchor="t"/>
          <a:lstStyle>
            <a:lvl1pPr marL="0" indent="0" algn="l" defTabSz="914400" rtl="0" eaLnBrk="1" latinLnBrk="0" hangingPunct="1">
              <a:lnSpc>
                <a:spcPct val="100000"/>
              </a:lnSpc>
              <a:spcBef>
                <a:spcPts val="0"/>
              </a:spcBef>
              <a:spcAft>
                <a:spcPts val="1000"/>
              </a:spcAft>
              <a:buFont typeface="Arial" panose="020B0604020202020204" pitchFamily="34" charset="0"/>
              <a:buNone/>
              <a:defRPr lang="en-US" sz="2000" b="1" i="0" kern="1200" baseline="0" dirty="0">
                <a:solidFill>
                  <a:schemeClr val="bg1"/>
                </a:solidFill>
                <a:latin typeface="Adobe Clean" panose="020B0503020404020204" pitchFamily="34" charset="0"/>
                <a:ea typeface="+mn-ea"/>
                <a:cs typeface="+mn-cs"/>
              </a:defRPr>
            </a:lvl1pPr>
          </a:lstStyle>
          <a:p>
            <a:pPr lvl="0"/>
            <a:r>
              <a:rPr lang="en-US"/>
              <a:t>Click to edit presentation subtitle</a:t>
            </a:r>
          </a:p>
        </p:txBody>
      </p:sp>
      <p:pic>
        <p:nvPicPr>
          <p:cNvPr id="9" name="Picture 8">
            <a:extLst>
              <a:ext uri="{FF2B5EF4-FFF2-40B4-BE49-F238E27FC236}">
                <a16:creationId xmlns:a16="http://schemas.microsoft.com/office/drawing/2014/main" id="{D8A77721-2719-4EF5-B587-B2A75D18036C}"/>
              </a:ext>
            </a:extLst>
          </p:cNvPr>
          <p:cNvPicPr>
            <a:picLocks noChangeAspect="1"/>
          </p:cNvPicPr>
          <p:nvPr userDrawn="1"/>
        </p:nvPicPr>
        <p:blipFill>
          <a:blip r:embed="rId3">
            <a:alphaModFix/>
          </a:blip>
          <a:stretch>
            <a:fillRect/>
          </a:stretch>
        </p:blipFill>
        <p:spPr>
          <a:xfrm>
            <a:off x="872599" y="2904989"/>
            <a:ext cx="703952" cy="961495"/>
          </a:xfrm>
          <a:prstGeom prst="rect">
            <a:avLst/>
          </a:prstGeom>
        </p:spPr>
      </p:pic>
    </p:spTree>
    <p:extLst>
      <p:ext uri="{BB962C8B-B14F-4D97-AF65-F5344CB8AC3E}">
        <p14:creationId xmlns:p14="http://schemas.microsoft.com/office/powerpoint/2010/main" val="3391772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Section Divider [EC]">
    <p:bg>
      <p:bgPr>
        <a:solidFill>
          <a:srgbClr val="FA0F00"/>
        </a:solidFill>
        <a:effectLst/>
      </p:bgPr>
    </p:bg>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2185176" y="2866397"/>
            <a:ext cx="8857198"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pic>
        <p:nvPicPr>
          <p:cNvPr id="5" name="Picture 4">
            <a:extLst>
              <a:ext uri="{FF2B5EF4-FFF2-40B4-BE49-F238E27FC236}">
                <a16:creationId xmlns:a16="http://schemas.microsoft.com/office/drawing/2014/main" id="{BDA725D1-C29F-49B5-BD56-434229004C80}"/>
              </a:ext>
            </a:extLst>
          </p:cNvPr>
          <p:cNvPicPr>
            <a:picLocks noChangeAspect="1"/>
          </p:cNvPicPr>
          <p:nvPr userDrawn="1"/>
        </p:nvPicPr>
        <p:blipFill>
          <a:blip r:embed="rId2"/>
          <a:stretch>
            <a:fillRect/>
          </a:stretch>
        </p:blipFill>
        <p:spPr>
          <a:xfrm>
            <a:off x="916535" y="2825114"/>
            <a:ext cx="616079" cy="554471"/>
          </a:xfrm>
          <a:prstGeom prst="rect">
            <a:avLst/>
          </a:prstGeom>
        </p:spPr>
      </p:pic>
    </p:spTree>
    <p:extLst>
      <p:ext uri="{BB962C8B-B14F-4D97-AF65-F5344CB8AC3E}">
        <p14:creationId xmlns:p14="http://schemas.microsoft.com/office/powerpoint/2010/main" val="18408387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White-A]">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C69EB3E-ED19-4474-8439-F48431B6290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19121080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hite-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DBCDD68E-6A21-4946-A44A-CB84F98FF14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21872990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A]">
    <p:bg>
      <p:bgRef idx="1001">
        <a:schemeClr val="bg1"/>
      </p:bgRef>
    </p:bg>
    <p:spTree>
      <p:nvGrpSpPr>
        <p:cNvPr id="1" name=""/>
        <p:cNvGrpSpPr/>
        <p:nvPr/>
      </p:nvGrpSpPr>
      <p:grpSpPr>
        <a:xfrm>
          <a:off x="0" y="0"/>
          <a:ext cx="0" cy="0"/>
          <a:chOff x="0" y="0"/>
          <a:chExt cx="0" cy="0"/>
        </a:xfrm>
      </p:grpSpPr>
      <p:pic>
        <p:nvPicPr>
          <p:cNvPr id="3" name="Picture 2" descr="A picture containing computer&#10;&#10;Description automatically generated">
            <a:extLst>
              <a:ext uri="{FF2B5EF4-FFF2-40B4-BE49-F238E27FC236}">
                <a16:creationId xmlns:a16="http://schemas.microsoft.com/office/drawing/2014/main" id="{7AD3869F-D3E8-4162-AC9C-5E105DCDCD3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2574696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Dark-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C1E84E48-4621-413D-8B33-D60987BD97E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2159111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896" y="312661"/>
            <a:ext cx="11494008" cy="646189"/>
          </a:xfrm>
        </p:spPr>
        <p:txBody>
          <a:bodyPr lIns="45720" rIns="45720"/>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9241" y="6921699"/>
            <a:ext cx="632759" cy="267660"/>
          </a:xfrm>
        </p:spPr>
        <p:txBody>
          <a:bodyPr/>
          <a:lstStyle/>
          <a:p>
            <a:fld id="{8CB0EC54-4295-4C49-9904-62E624678780}" type="datetime1">
              <a:rPr lang="en-US" smtClean="0"/>
              <a:t>4/26/2022</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521440" cy="4636008"/>
          </a:xfrm>
        </p:spPr>
        <p:txBody>
          <a:bodyPr lIns="45720" rIns="45720" anchor="t">
            <a:noAutofit/>
          </a:bodyPr>
          <a:lstStyle>
            <a:lvl1pPr marL="233363" indent="-233363">
              <a:lnSpc>
                <a:spcPct val="100000"/>
              </a:lnSpc>
              <a:buFont typeface="Arial" panose="020B0604020202020204" pitchFamily="34" charset="0"/>
              <a:buChar char="•"/>
              <a:defRPr/>
            </a:lvl1pPr>
            <a:lvl2pPr marL="690563" indent="-233363">
              <a:lnSpc>
                <a:spcPct val="100000"/>
              </a:lnSpc>
              <a:buFont typeface="Arial" panose="020B0604020202020204" pitchFamily="34" charset="0"/>
              <a:buChar char="•"/>
              <a:defRPr/>
            </a:lvl2pPr>
            <a:lvl3pPr marL="1147763" indent="-233363">
              <a:lnSpc>
                <a:spcPct val="100000"/>
              </a:lnSpc>
              <a:buFont typeface="Arial" panose="020B0604020202020204" pitchFamily="34" charset="0"/>
              <a:buChar char="•"/>
              <a:defRPr/>
            </a:lvl3pPr>
            <a:lvl4pPr marL="1604963" indent="-233363">
              <a:lnSpc>
                <a:spcPct val="100000"/>
              </a:lnSpc>
              <a:buFont typeface="Arial" panose="020B0604020202020204" pitchFamily="34" charset="0"/>
              <a:buChar char="•"/>
              <a:defRPr/>
            </a:lvl4pPr>
            <a:lvl5pPr marL="2062163" indent="-233363">
              <a:lnSpc>
                <a:spcPct val="10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09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DB0B12-ED72-E742-A04D-80FB3DE67B12}"/>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000D5AA-51AA-4615-B224-7F76F87AE24E}"/>
              </a:ext>
            </a:extLst>
          </p:cNvPr>
          <p:cNvPicPr>
            <a:picLocks noChangeAspect="1"/>
          </p:cNvPicPr>
          <p:nvPr userDrawn="1"/>
        </p:nvPicPr>
        <p:blipFill>
          <a:blip r:embed="rId2"/>
          <a:stretch>
            <a:fillRect/>
          </a:stretch>
        </p:blipFill>
        <p:spPr>
          <a:xfrm>
            <a:off x="379613" y="6578695"/>
            <a:ext cx="566079" cy="147131"/>
          </a:xfrm>
          <a:prstGeom prst="rect">
            <a:avLst/>
          </a:prstGeom>
        </p:spPr>
      </p:pic>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060" y="312661"/>
            <a:ext cx="11498704" cy="646710"/>
          </a:xfr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p:txBody>
          <a:bodyPr/>
          <a:lstStyle/>
          <a:p>
            <a:fld id="{5AA30E68-8AA3-4F04-9D54-83CA8C1FA3D2}" type="datetime1">
              <a:rPr lang="en-US" smtClean="0"/>
              <a:t>4/26/2022</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498704" cy="4646950"/>
          </a:xfrm>
        </p:spPr>
        <p:txBody>
          <a:bodyPr anchor="t"/>
          <a:lstStyle>
            <a:lvl1pPr marL="233363" indent="-233363">
              <a:lnSpc>
                <a:spcPct val="100000"/>
              </a:lnSpc>
              <a:buFont typeface="Arial" panose="020B0604020202020204" pitchFamily="34" charset="0"/>
              <a:buChar char="•"/>
              <a:defRPr>
                <a:solidFill>
                  <a:schemeClr val="bg1"/>
                </a:solidFill>
              </a:defRPr>
            </a:lvl1pPr>
            <a:lvl2pPr marL="690563" indent="-233363">
              <a:lnSpc>
                <a:spcPct val="100000"/>
              </a:lnSpc>
              <a:buFont typeface="Arial" panose="020B0604020202020204" pitchFamily="34" charset="0"/>
              <a:buChar char="•"/>
              <a:defRPr>
                <a:solidFill>
                  <a:schemeClr val="bg1"/>
                </a:solidFill>
              </a:defRPr>
            </a:lvl2pPr>
            <a:lvl3pPr marL="1147763" indent="-233363">
              <a:lnSpc>
                <a:spcPct val="100000"/>
              </a:lnSpc>
              <a:buFont typeface="Arial" panose="020B0604020202020204" pitchFamily="34" charset="0"/>
              <a:buChar char="•"/>
              <a:defRPr>
                <a:solidFill>
                  <a:schemeClr val="bg1"/>
                </a:solidFill>
              </a:defRPr>
            </a:lvl3pPr>
            <a:lvl4pPr marL="1604963" indent="-233363">
              <a:lnSpc>
                <a:spcPct val="100000"/>
              </a:lnSpc>
              <a:buFont typeface="Arial" panose="020B0604020202020204" pitchFamily="34" charset="0"/>
              <a:buChar char="•"/>
              <a:defRPr>
                <a:solidFill>
                  <a:schemeClr val="bg1"/>
                </a:solidFill>
              </a:defRPr>
            </a:lvl4pPr>
            <a:lvl5pPr marL="2062163" indent="-23336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898F48D3-EC8B-4901-861B-167FE5EBECE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©2021 Adobe. All Rights Reserved. Adobe Confidential.</a:t>
            </a:r>
          </a:p>
        </p:txBody>
      </p:sp>
    </p:spTree>
    <p:extLst>
      <p:ext uri="{BB962C8B-B14F-4D97-AF65-F5344CB8AC3E}">
        <p14:creationId xmlns:p14="http://schemas.microsoft.com/office/powerpoint/2010/main" val="1626949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FA0F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7D1A37-D98F-8844-AF99-5DCC9E674734}"/>
              </a:ext>
            </a:extLst>
          </p:cNvPr>
          <p:cNvPicPr>
            <a:picLocks noChangeAspect="1"/>
          </p:cNvPicPr>
          <p:nvPr userDrawn="1"/>
        </p:nvPicPr>
        <p:blipFill>
          <a:blip r:embed="rId2"/>
          <a:stretch>
            <a:fillRect/>
          </a:stretch>
        </p:blipFill>
        <p:spPr>
          <a:xfrm>
            <a:off x="5605832" y="2759987"/>
            <a:ext cx="980335" cy="1338025"/>
          </a:xfrm>
          <a:prstGeom prst="rect">
            <a:avLst/>
          </a:prstGeom>
        </p:spPr>
      </p:pic>
    </p:spTree>
    <p:extLst>
      <p:ext uri="{BB962C8B-B14F-4D97-AF65-F5344CB8AC3E}">
        <p14:creationId xmlns:p14="http://schemas.microsoft.com/office/powerpoint/2010/main" val="1378942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7B56F46-A6CE-664B-A333-C2ABA8BB0302}"/>
              </a:ext>
            </a:extLst>
          </p:cNvPr>
          <p:cNvSpPr>
            <a:spLocks noGrp="1"/>
          </p:cNvSpPr>
          <p:nvPr>
            <p:ph type="dt" sz="half" idx="2"/>
          </p:nvPr>
        </p:nvSpPr>
        <p:spPr>
          <a:xfrm>
            <a:off x="11559241" y="6921698"/>
            <a:ext cx="632759" cy="267660"/>
          </a:xfrm>
          <a:prstGeom prst="rect">
            <a:avLst/>
          </a:prstGeom>
        </p:spPr>
        <p:txBody>
          <a:bodyPr vert="horz" lIns="91440" tIns="45720" rIns="91440" bIns="45720" rtlCol="0" anchor="t"/>
          <a:lstStyle>
            <a:lvl1pPr algn="l">
              <a:defRPr sz="800" b="0" i="0">
                <a:solidFill>
                  <a:srgbClr val="6E6E6E"/>
                </a:solidFill>
                <a:latin typeface="Adobe Clean" panose="020B0503020404020204" pitchFamily="34" charset="0"/>
              </a:defRPr>
            </a:lvl1pPr>
          </a:lstStyle>
          <a:p>
            <a:fld id="{C13374DE-F523-4144-90A2-C47F06AF466D}" type="datetime1">
              <a:rPr lang="en-US" smtClean="0"/>
              <a:t>4/26/2022</a:t>
            </a:fld>
            <a:endParaRPr lang="en-US"/>
          </a:p>
        </p:txBody>
      </p:sp>
      <p:sp>
        <p:nvSpPr>
          <p:cNvPr id="3" name="Footer Placeholder 4">
            <a:extLst>
              <a:ext uri="{FF2B5EF4-FFF2-40B4-BE49-F238E27FC236}">
                <a16:creationId xmlns:a16="http://schemas.microsoft.com/office/drawing/2014/main" id="{EE3A79FF-5E5A-2542-8EE6-C0AC5DC24E80}"/>
              </a:ext>
            </a:extLst>
          </p:cNvPr>
          <p:cNvSpPr>
            <a:spLocks noGrp="1"/>
          </p:cNvSpPr>
          <p:nvPr>
            <p:ph type="ftr" sz="quarter" idx="3"/>
          </p:nvPr>
        </p:nvSpPr>
        <p:spPr>
          <a:xfrm>
            <a:off x="1344499" y="6560363"/>
            <a:ext cx="4348378" cy="267660"/>
          </a:xfrm>
          <a:prstGeom prst="rect">
            <a:avLst/>
          </a:prstGeom>
        </p:spPr>
        <p:txBody>
          <a:bodyPr vert="horz" lIns="91440" tIns="45720" rIns="91440" bIns="45720" rtlCol="0" anchor="t"/>
          <a:lstStyle>
            <a:lvl1pPr algn="l">
              <a:lnSpc>
                <a:spcPct val="100000"/>
              </a:lnSpc>
              <a:defRPr sz="800" b="0" i="0">
                <a:solidFill>
                  <a:srgbClr val="6E6E6E"/>
                </a:solidFill>
                <a:latin typeface="Adobe Clean" panose="020B0503020404020204" pitchFamily="34" charset="0"/>
              </a:defRPr>
            </a:lvl1pPr>
          </a:lstStyle>
          <a:p>
            <a:r>
              <a:rPr lang="en-US"/>
              <a:t>Footer Goes Here</a:t>
            </a:r>
          </a:p>
        </p:txBody>
      </p:sp>
      <p:sp>
        <p:nvSpPr>
          <p:cNvPr id="4" name="Slide Number Placeholder 5">
            <a:extLst>
              <a:ext uri="{FF2B5EF4-FFF2-40B4-BE49-F238E27FC236}">
                <a16:creationId xmlns:a16="http://schemas.microsoft.com/office/drawing/2014/main" id="{40984DC9-2E6F-4F4D-995A-3BDA04912AE7}"/>
              </a:ext>
            </a:extLst>
          </p:cNvPr>
          <p:cNvSpPr>
            <a:spLocks noGrp="1"/>
          </p:cNvSpPr>
          <p:nvPr>
            <p:ph type="sldNum" sz="quarter" idx="4"/>
          </p:nvPr>
        </p:nvSpPr>
        <p:spPr>
          <a:xfrm>
            <a:off x="5895407" y="6560363"/>
            <a:ext cx="401186" cy="267660"/>
          </a:xfrm>
          <a:prstGeom prst="rect">
            <a:avLst/>
          </a:prstGeom>
        </p:spPr>
        <p:txBody>
          <a:bodyPr vert="horz" lIns="91440" tIns="45720" rIns="91440" bIns="45720" rtlCol="0" anchor="t"/>
          <a:lstStyle>
            <a:lvl1pPr algn="ctr">
              <a:defRPr sz="800" b="0" i="0">
                <a:solidFill>
                  <a:schemeClr val="tx1">
                    <a:tint val="75000"/>
                  </a:schemeClr>
                </a:solidFill>
                <a:latin typeface="Adobe Clean" panose="020B0503020404020204" pitchFamily="34" charset="0"/>
              </a:defRPr>
            </a:lvl1pPr>
          </a:lstStyle>
          <a:p>
            <a:fld id="{2D54ABF7-EC33-204F-A680-BCCE3CA2411A}" type="slidenum">
              <a:rPr lang="en-US" smtClean="0"/>
              <a:pPr/>
              <a:t>‹#›</a:t>
            </a:fld>
            <a:endParaRPr lang="en-US"/>
          </a:p>
        </p:txBody>
      </p:sp>
      <p:sp>
        <p:nvSpPr>
          <p:cNvPr id="5" name="Title Placeholder 4">
            <a:extLst>
              <a:ext uri="{FF2B5EF4-FFF2-40B4-BE49-F238E27FC236}">
                <a16:creationId xmlns:a16="http://schemas.microsoft.com/office/drawing/2014/main" id="{353DCA3C-5094-B14F-B080-18DFB21FDCAA}"/>
              </a:ext>
            </a:extLst>
          </p:cNvPr>
          <p:cNvSpPr>
            <a:spLocks noGrp="1"/>
          </p:cNvSpPr>
          <p:nvPr>
            <p:ph type="title"/>
          </p:nvPr>
        </p:nvSpPr>
        <p:spPr>
          <a:xfrm>
            <a:off x="306050" y="312660"/>
            <a:ext cx="11494008" cy="647458"/>
          </a:xfrm>
          <a:prstGeom prst="rect">
            <a:avLst/>
          </a:prstGeom>
        </p:spPr>
        <p:txBody>
          <a:bodyPr vert="horz" lIns="45720" tIns="45720" rIns="45720" bIns="45720" rtlCol="0" anchor="t">
            <a:noAutofit/>
          </a:bodyPr>
          <a:lstStyle/>
          <a:p>
            <a:r>
              <a:rPr lang="en-US"/>
              <a:t>Click to edit Master title style</a:t>
            </a:r>
          </a:p>
        </p:txBody>
      </p:sp>
      <p:sp>
        <p:nvSpPr>
          <p:cNvPr id="13" name="Text Placeholder 2">
            <a:extLst>
              <a:ext uri="{FF2B5EF4-FFF2-40B4-BE49-F238E27FC236}">
                <a16:creationId xmlns:a16="http://schemas.microsoft.com/office/drawing/2014/main" id="{B4EB161B-A0C5-1C48-A3B3-3D947E982DA8}"/>
              </a:ext>
            </a:extLst>
          </p:cNvPr>
          <p:cNvSpPr>
            <a:spLocks noGrp="1"/>
          </p:cNvSpPr>
          <p:nvPr>
            <p:ph type="body" idx="1"/>
          </p:nvPr>
        </p:nvSpPr>
        <p:spPr>
          <a:xfrm>
            <a:off x="292612" y="1401699"/>
            <a:ext cx="11518083" cy="4632976"/>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1DD2B9E-6BA2-414A-A3E6-165875CDED83}"/>
              </a:ext>
            </a:extLst>
          </p:cNvPr>
          <p:cNvPicPr>
            <a:picLocks noChangeAspect="1"/>
          </p:cNvPicPr>
          <p:nvPr userDrawn="1"/>
        </p:nvPicPr>
        <p:blipFill>
          <a:blip r:embed="rId11"/>
          <a:stretch>
            <a:fillRect/>
          </a:stretch>
        </p:blipFill>
        <p:spPr>
          <a:xfrm>
            <a:off x="378923" y="6578695"/>
            <a:ext cx="566078" cy="147131"/>
          </a:xfrm>
          <a:prstGeom prst="rect">
            <a:avLst/>
          </a:prstGeom>
        </p:spPr>
      </p:pic>
      <p:sp>
        <p:nvSpPr>
          <p:cNvPr id="10" name="Date Placeholder 3">
            <a:extLst>
              <a:ext uri="{FF2B5EF4-FFF2-40B4-BE49-F238E27FC236}">
                <a16:creationId xmlns:a16="http://schemas.microsoft.com/office/drawing/2014/main" id="{A3C8BD2E-F820-48C1-9E0B-681BB0E8517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©2021 Adobe. All Rights Reserved. Adobe Confidential.</a:t>
            </a:r>
          </a:p>
        </p:txBody>
      </p:sp>
    </p:spTree>
    <p:extLst>
      <p:ext uri="{BB962C8B-B14F-4D97-AF65-F5344CB8AC3E}">
        <p14:creationId xmlns:p14="http://schemas.microsoft.com/office/powerpoint/2010/main" val="3514207624"/>
      </p:ext>
    </p:extLst>
  </p:cSld>
  <p:clrMap bg1="lt1" tx1="dk1" bg2="lt2" tx2="dk2" accent1="accent1" accent2="accent2" accent3="accent3" accent4="accent4" accent5="accent5" accent6="accent6" hlink="hlink" folHlink="folHlink"/>
  <p:sldLayoutIdLst>
    <p:sldLayoutId id="2147483717" r:id="rId1"/>
    <p:sldLayoutId id="2147483728" r:id="rId2"/>
    <p:sldLayoutId id="2147483719" r:id="rId3"/>
    <p:sldLayoutId id="2147483724" r:id="rId4"/>
    <p:sldLayoutId id="2147483720" r:id="rId5"/>
    <p:sldLayoutId id="2147483725" r:id="rId6"/>
    <p:sldLayoutId id="2147483721" r:id="rId7"/>
    <p:sldLayoutId id="2147483722" r:id="rId8"/>
    <p:sldLayoutId id="2147483723" r:id="rId9"/>
  </p:sldLayoutIdLst>
  <p:hf sldNum="0" hdr="0" ftr="0" dt="0"/>
  <p:txStyles>
    <p:titleStyle>
      <a:lvl1pPr algn="l" defTabSz="914400" rtl="0" eaLnBrk="1" latinLnBrk="0" hangingPunct="1">
        <a:lnSpc>
          <a:spcPct val="90000"/>
        </a:lnSpc>
        <a:spcBef>
          <a:spcPct val="0"/>
        </a:spcBef>
        <a:buNone/>
        <a:defRPr sz="2800" b="0" i="0" kern="1200">
          <a:solidFill>
            <a:srgbClr val="FA0F00"/>
          </a:solidFill>
          <a:latin typeface="Adobe Clean ExtraBold" panose="020B0503020404020204" pitchFamily="34" charset="0"/>
          <a:ea typeface="+mj-ea"/>
          <a:cs typeface="+mj-cs"/>
        </a:defRPr>
      </a:lvl1pPr>
    </p:titleStyle>
    <p:bodyStyle>
      <a:lvl1pPr marL="228600" indent="-228600"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85800" indent="-228600"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3000" indent="-228600"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0200" indent="-228600"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57400" indent="-228600"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4">
          <p15:clr>
            <a:srgbClr val="F26B43"/>
          </p15:clr>
        </p15:guide>
        <p15:guide id="2" orient="horz" pos="4055">
          <p15:clr>
            <a:srgbClr val="F26B43"/>
          </p15:clr>
        </p15:guide>
        <p15:guide id="3"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xperienceleague.adobe.com/docs/audience-manager/user-guide/implementation-integration-guides/implement-audience-manager.html" TargetMode="External"/><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hyperlink" Target="https://experienceleaguecommunities.adobe.com/t5/adobe-audience-manager/ct-p/adobe-audience-manager-community" TargetMode="Externa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hyperlink" Target="https://exchange.adobe.com/experiencecloud.audience-manager.html#product" TargetMode="External"/><Relationship Id="rId5" Type="http://schemas.openxmlformats.org/officeDocument/2006/relationships/image" Target="../media/image26.svg"/><Relationship Id="rId10" Type="http://schemas.openxmlformats.org/officeDocument/2006/relationships/hyperlink" Target="https://experienceleague.adobe.com/docs/audience-manager.html" TargetMode="External"/><Relationship Id="rId4" Type="http://schemas.openxmlformats.org/officeDocument/2006/relationships/image" Target="../media/image25.png"/><Relationship Id="rId9" Type="http://schemas.openxmlformats.org/officeDocument/2006/relationships/hyperlink" Target="https://experienceleague.adobe.com/?lang=en&amp;support-solution=General#recommended/solutions/audience-manage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s://experienceleaguecommunities.adobe.com/t5/adobe-target/ct-p/adobe-target-community" TargetMode="External"/><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hyperlink" Target="https://experienceleague.adobe.com/docs/target/using/implement-target/implementing-target.html" TargetMode="External"/><Relationship Id="rId1" Type="http://schemas.openxmlformats.org/officeDocument/2006/relationships/slideLayout" Target="../slideLayouts/slideLayout7.xml"/><Relationship Id="rId6" Type="http://schemas.openxmlformats.org/officeDocument/2006/relationships/hyperlink" Target="https://experienceleague.adobe.com/docs/target.html" TargetMode="External"/><Relationship Id="rId11" Type="http://schemas.openxmlformats.org/officeDocument/2006/relationships/image" Target="../media/image33.png"/><Relationship Id="rId5" Type="http://schemas.openxmlformats.org/officeDocument/2006/relationships/hyperlink" Target="https://exchange.adobe.com/experiencecloud.adobetarget.html" TargetMode="External"/><Relationship Id="rId10" Type="http://schemas.openxmlformats.org/officeDocument/2006/relationships/image" Target="../media/image32.svg"/><Relationship Id="rId4" Type="http://schemas.openxmlformats.org/officeDocument/2006/relationships/hyperlink" Target="https://experienceleague.adobe.com/?lang=en&amp;support-solution=Analytics#recommended/solutions/target" TargetMode="External"/><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hyperlink" Target="https://experienceleague.adobe.com/docs/experience-manager-learn/assets/overview.html" TargetMode="External"/><Relationship Id="rId13" Type="http://schemas.openxmlformats.org/officeDocument/2006/relationships/image" Target="../media/image36.svg"/><Relationship Id="rId18" Type="http://schemas.openxmlformats.org/officeDocument/2006/relationships/image" Target="../media/image41.png"/><Relationship Id="rId3" Type="http://schemas.openxmlformats.org/officeDocument/2006/relationships/hyperlink" Target="https://experienceleague.adobe.com/?lang=en&amp;support-solution=Analytics#recommended/solutions/experience-manager" TargetMode="External"/><Relationship Id="rId21" Type="http://schemas.openxmlformats.org/officeDocument/2006/relationships/image" Target="../media/image44.svg"/><Relationship Id="rId7" Type="http://schemas.openxmlformats.org/officeDocument/2006/relationships/hyperlink" Target="https://experienceleague.adobe.com/docs/experience-manager-learn/getting-started-wknd-tutorial-develop/overview.html" TargetMode="External"/><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hyperlink" Target="https://experienceleaguecommunities.adobe.com/t5/adobe-experience-manager/ct-p/adobe-experience-manager-community" TargetMode="Externa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hyperlink" Target="https://helpx.adobe.com/security/products/experience-manager.html" TargetMode="External"/><Relationship Id="rId11" Type="http://schemas.openxmlformats.org/officeDocument/2006/relationships/hyperlink" Target="https://experienceleague.adobe.com/docs/experience-manager-cloud-service/landing/home.html?lang=en" TargetMode="External"/><Relationship Id="rId5" Type="http://schemas.openxmlformats.org/officeDocument/2006/relationships/hyperlink" Target="https://helpx.adobe.com/experience-manager/kt/eseminars/ask-the-expert/atace-index.html" TargetMode="External"/><Relationship Id="rId15" Type="http://schemas.openxmlformats.org/officeDocument/2006/relationships/image" Target="../media/image38.svg"/><Relationship Id="rId10" Type="http://schemas.openxmlformats.org/officeDocument/2006/relationships/hyperlink" Target="https://experienceleague.adobe.com/docs/experience-manager-cloud-service/overview/home.html?lang=en" TargetMode="External"/><Relationship Id="rId19" Type="http://schemas.openxmlformats.org/officeDocument/2006/relationships/image" Target="../media/image42.svg"/><Relationship Id="rId4" Type="http://schemas.openxmlformats.org/officeDocument/2006/relationships/hyperlink" Target="https://experienceleague.adobe.com/docs/experience-manager-core-components/using/introduction.html?lang=en" TargetMode="External"/><Relationship Id="rId9" Type="http://schemas.openxmlformats.org/officeDocument/2006/relationships/hyperlink" Target="https://experienceleague.adobe.com/docs/experience-manager-learn/forms/overview.html" TargetMode="External"/><Relationship Id="rId14" Type="http://schemas.openxmlformats.org/officeDocument/2006/relationships/image" Target="../media/image37.png"/><Relationship Id="rId22" Type="http://schemas.openxmlformats.org/officeDocument/2006/relationships/hyperlink" Target="https://experienceleague.adobe.com/docs/experience-manager-cloud-service.html"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exchange.adobe.com/experiencecloud.campaign.html#product" TargetMode="External"/><Relationship Id="rId13" Type="http://schemas.openxmlformats.org/officeDocument/2006/relationships/image" Target="../media/image49.png"/><Relationship Id="rId3" Type="http://schemas.openxmlformats.org/officeDocument/2006/relationships/hyperlink" Target="https://experienceleaguecommunities.adobe.com/t5/adobe-campaign-classic/ct-p/adobe-campaign-classic-community" TargetMode="External"/><Relationship Id="rId7" Type="http://schemas.openxmlformats.org/officeDocument/2006/relationships/hyperlink" Target="https://experienceleague.adobe.com/docs/campaign-standard.html" TargetMode="External"/><Relationship Id="rId12" Type="http://schemas.openxmlformats.org/officeDocument/2006/relationships/image" Target="../media/image48.svg"/><Relationship Id="rId2" Type="http://schemas.openxmlformats.org/officeDocument/2006/relationships/hyperlink" Target="https://experienceleague.adobe.com/docs/campaign-classic/using/campaign-classic-home.html" TargetMode="External"/><Relationship Id="rId1" Type="http://schemas.openxmlformats.org/officeDocument/2006/relationships/slideLayout" Target="../slideLayouts/slideLayout7.xml"/><Relationship Id="rId6" Type="http://schemas.openxmlformats.org/officeDocument/2006/relationships/hyperlink" Target="https://experienceleaguecommunities.adobe.com/t5/adobe-campaign-standard/ct-p/adobe-campaign-standard-community" TargetMode="External"/><Relationship Id="rId11" Type="http://schemas.openxmlformats.org/officeDocument/2006/relationships/image" Target="../media/image47.png"/><Relationship Id="rId5" Type="http://schemas.openxmlformats.org/officeDocument/2006/relationships/hyperlink" Target="https://experienceleague.adobe.com/docs/campaign-standard/using/campaign-standard-home.html" TargetMode="External"/><Relationship Id="rId10" Type="http://schemas.openxmlformats.org/officeDocument/2006/relationships/image" Target="../media/image46.svg"/><Relationship Id="rId4" Type="http://schemas.openxmlformats.org/officeDocument/2006/relationships/hyperlink" Target="https://experienceleague.adobe.com/docs/campaign-classic.html" TargetMode="External"/><Relationship Id="rId9" Type="http://schemas.openxmlformats.org/officeDocument/2006/relationships/image" Target="../media/image45.png"/><Relationship Id="rId14"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hyperlink" Target="https://experienceleaguecommunities.adobe.com/t5/adobe-experience-platform/ct-p/adobe-experience-platform-community" TargetMode="External"/><Relationship Id="rId7" Type="http://schemas.openxmlformats.org/officeDocument/2006/relationships/image" Target="../media/image53.png"/><Relationship Id="rId12" Type="http://schemas.openxmlformats.org/officeDocument/2006/relationships/hyperlink" Target="https://experienceleague.adobe.com/docs/customer-one/using/home.html" TargetMode="External"/><Relationship Id="rId2" Type="http://schemas.openxmlformats.org/officeDocument/2006/relationships/hyperlink" Target="https://experienceleague.adobe.com/docs/experience-platform.html" TargetMode="External"/><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hyperlink" Target="https://exchange.adobe.com/experiencecloud.experience-platform-launch.html#product" TargetMode="External"/><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hyperlink" Target="https://experienceleague.adobe.com/?lang=en&amp;support-solution=General#recommended/solutions/experience-platform" TargetMode="External"/><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xperienceleague.adobe.com/?support-solution=Primetime&amp;lang=en#support" TargetMode="External"/><Relationship Id="rId7" Type="http://schemas.openxmlformats.org/officeDocument/2006/relationships/image" Target="../media/image60.svg"/><Relationship Id="rId2" Type="http://schemas.openxmlformats.org/officeDocument/2006/relationships/hyperlink" Target="https://experienceleague.adobe.com/docs/primetime.html" TargetMode="Externa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xperienceleague.adobe.com/docs/marketo/using/home.html" TargetMode="External"/><Relationship Id="rId7" Type="http://schemas.openxmlformats.org/officeDocument/2006/relationships/hyperlink" Target="https://nation.marketo.com/t5/knowledgebase/tkb-p/support_solutions-documents" TargetMode="External"/><Relationship Id="rId12" Type="http://schemas.openxmlformats.org/officeDocument/2006/relationships/hyperlink" Target="https://exchange.adobe.com/experiencecloud.marketo-engage.html#product" TargetMode="External"/><Relationship Id="rId2" Type="http://schemas.openxmlformats.org/officeDocument/2006/relationships/hyperlink" Target="https://nation.marketo.com" TargetMode="External"/><Relationship Id="rId1" Type="http://schemas.openxmlformats.org/officeDocument/2006/relationships/slideLayout" Target="../slideLayouts/slideLayout7.xml"/><Relationship Id="rId6" Type="http://schemas.openxmlformats.org/officeDocument/2006/relationships/hyperlink" Target="https://nation.marketo.com/t5/support/ct-p/Support" TargetMode="External"/><Relationship Id="rId11" Type="http://schemas.openxmlformats.org/officeDocument/2006/relationships/image" Target="../media/image66.svg"/><Relationship Id="rId5" Type="http://schemas.openxmlformats.org/officeDocument/2006/relationships/image" Target="../media/image64.svg"/><Relationship Id="rId10" Type="http://schemas.openxmlformats.org/officeDocument/2006/relationships/image" Target="../media/image65.png"/><Relationship Id="rId4" Type="http://schemas.openxmlformats.org/officeDocument/2006/relationships/image" Target="../media/image63.png"/><Relationship Id="rId9" Type="http://schemas.openxmlformats.org/officeDocument/2006/relationships/image" Target="../media/image62.svg"/></Relationships>
</file>

<file path=ppt/slides/_rels/slide17.xml.rels><?xml version="1.0" encoding="UTF-8" standalone="yes"?>
<Relationships xmlns="http://schemas.openxmlformats.org/package/2006/relationships"><Relationship Id="rId8" Type="http://schemas.openxmlformats.org/officeDocument/2006/relationships/hyperlink" Target="https://experienceleague.adobe.com/docs/commerce.html" TargetMode="External"/><Relationship Id="rId13" Type="http://schemas.openxmlformats.org/officeDocument/2006/relationships/hyperlink" Target="https://support.magento.com/hc/en-us/" TargetMode="External"/><Relationship Id="rId3" Type="http://schemas.openxmlformats.org/officeDocument/2006/relationships/hyperlink" Target="https://support.magento.com/hc/en-us" TargetMode="External"/><Relationship Id="rId7" Type="http://schemas.openxmlformats.org/officeDocument/2006/relationships/hyperlink" Target="https://exchange.adobe.com/experiencecloud.commerce-cloud.html#product" TargetMode="External"/><Relationship Id="rId12" Type="http://schemas.openxmlformats.org/officeDocument/2006/relationships/image" Target="../media/image70.svg"/><Relationship Id="rId2" Type="http://schemas.openxmlformats.org/officeDocument/2006/relationships/hyperlink" Target="https://devdocs.magento.com/guides/v2.4/install-gde/install-flow-diagram.html" TargetMode="External"/><Relationship Id="rId1" Type="http://schemas.openxmlformats.org/officeDocument/2006/relationships/slideLayout" Target="../slideLayouts/slideLayout7.xml"/><Relationship Id="rId6" Type="http://schemas.openxmlformats.org/officeDocument/2006/relationships/hyperlink" Target="https://community.magento.com" TargetMode="External"/><Relationship Id="rId11" Type="http://schemas.openxmlformats.org/officeDocument/2006/relationships/image" Target="../media/image69.png"/><Relationship Id="rId5" Type="http://schemas.openxmlformats.org/officeDocument/2006/relationships/image" Target="../media/image68.svg"/><Relationship Id="rId10" Type="http://schemas.openxmlformats.org/officeDocument/2006/relationships/image" Target="../media/image40.svg"/><Relationship Id="rId4" Type="http://schemas.openxmlformats.org/officeDocument/2006/relationships/image" Target="../media/image67.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40.svg"/><Relationship Id="rId3" Type="http://schemas.openxmlformats.org/officeDocument/2006/relationships/hyperlink" Target="https://one.workfront.com/s/getting-started" TargetMode="External"/><Relationship Id="rId7" Type="http://schemas.openxmlformats.org/officeDocument/2006/relationships/image" Target="../media/image71.png"/><Relationship Id="rId12" Type="http://schemas.openxmlformats.org/officeDocument/2006/relationships/image" Target="../media/image39.png"/><Relationship Id="rId2" Type="http://schemas.openxmlformats.org/officeDocument/2006/relationships/hyperlink" Target="https://one.workfront.com/s/document-item?bundleId=workfront-classic&amp;topicId=Content%2FAdministration_and_Setup%2F_administration-and-setup.htm" TargetMode="External"/><Relationship Id="rId1" Type="http://schemas.openxmlformats.org/officeDocument/2006/relationships/slideLayout" Target="../slideLayouts/slideLayout7.xml"/><Relationship Id="rId6" Type="http://schemas.openxmlformats.org/officeDocument/2006/relationships/hyperlink" Target="https://one.workfront.com/s/documentation-classic" TargetMode="External"/><Relationship Id="rId11" Type="http://schemas.openxmlformats.org/officeDocument/2006/relationships/hyperlink" Target="https://one.workfront.com/s/support" TargetMode="External"/><Relationship Id="rId5" Type="http://schemas.openxmlformats.org/officeDocument/2006/relationships/hyperlink" Target="https://exchange.adobe.com/experiencecloud.workfront.html#product" TargetMode="External"/><Relationship Id="rId10" Type="http://schemas.openxmlformats.org/officeDocument/2006/relationships/image" Target="../media/image70.svg"/><Relationship Id="rId4" Type="http://schemas.openxmlformats.org/officeDocument/2006/relationships/hyperlink" Target="https://one.workfront.com/s/community" TargetMode="External"/><Relationship Id="rId9" Type="http://schemas.openxmlformats.org/officeDocument/2006/relationships/image" Target="../media/image69.png"/></Relationships>
</file>

<file path=ppt/slides/_rels/slide19.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hyperlink" Target="https://experienceleaguecommunities.adobe.com/t5/adobe-advertising-cloud/ct-p/adobe-advertising-cloud-community" TargetMode="External"/><Relationship Id="rId7" Type="http://schemas.openxmlformats.org/officeDocument/2006/relationships/image" Target="../media/image75.png"/><Relationship Id="rId2" Type="http://schemas.openxmlformats.org/officeDocument/2006/relationships/hyperlink" Target="https://exchange.adobe.com/experiencecloud.advertising-cloud.html#product" TargetMode="External"/><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hyperlink" Target="https://experienceleague.adobe.com/docs/advertising-cloud.html" TargetMode="External"/><Relationship Id="rId9"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dminconsole.adobe.com/" TargetMode="External"/><Relationship Id="rId1" Type="http://schemas.openxmlformats.org/officeDocument/2006/relationships/slideLayout" Target="../slideLayouts/slideLayout7.xml"/><Relationship Id="rId5" Type="http://schemas.openxmlformats.org/officeDocument/2006/relationships/hyperlink" Target="https://helpx.adobe.com/support/programs/enterprise-support-programs/premier-support-business.html" TargetMode="External"/><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adobeprimetime.zendesk.com" TargetMode="External"/><Relationship Id="rId2" Type="http://schemas.openxmlformats.org/officeDocument/2006/relationships/hyperlink" Target="https://experienceleague.adobe.com/?Solution=Experience+Platform&amp;support-solution=General#support" TargetMode="Externa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hyperlink" Target="https://account.magento.com/customer/account/login/referer/aHR0cHM6Ly9hY2NvdW50Lm1hZ2VudG8uY29tL3plbmRlc2svbG9naW4vaW5kZXgvP2JyYW5kX2lkPTExNDA5NDUxOTMxNCZsb2NhbGVfaWQ9MSZyZXR1cm5fdG89aHR0cHMlM0ElMkYlMkZzdXBwb3J0Lm1hZ2VudG8uY29tJTJGaGMlMkZlbi11cyZ0aW1lc3RhbXA9MTYzMTIxNzMyNA%2C%2C/"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support.magento.com/" TargetMode="External"/><Relationship Id="rId2" Type="http://schemas.openxmlformats.org/officeDocument/2006/relationships/hyperlink" Target="https://experienceleague.adobe.com/?Solution=Experience+Platform&amp;support-solution=General#support" TargetMode="Externa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hyperlink" Target="https://account.magento.com/customer/account/login/referer/aHR0cHM6Ly9hY2NvdW50Lm1hZ2VudG8uY29tL3plbmRlc2svbG9naW4vaW5kZXgvP2JyYW5kX2lkPTExNDA5NDUxOTMxNCZsb2NhbGVfaWQ9MSZyZXR1cm5fdG89aHR0cHMlM0ElMkYlMkZzdXBwb3J0Lm1hZ2VudG8uY29tJTJGaGMlMkZlbi11cyZ0aW1lc3RhbXA9MTYzMTIxNzMyNA%2C%2C/"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nation.marketo.com/t5/product-blogs/how-to-use-the-support-portal/ba-p/297884" TargetMode="External"/><Relationship Id="rId2" Type="http://schemas.openxmlformats.org/officeDocument/2006/relationships/hyperlink" Target="https://nation.marketo.com/t5/support/ct-p/Support" TargetMode="Externa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hyperlink" Target="https://helpx.adobe.com/contact/dma-external/DMACustomeCareRegionalPhoneNumbers.html" TargetMode="External"/><Relationship Id="rId7" Type="http://schemas.openxmlformats.org/officeDocument/2006/relationships/image" Target="../media/image91.svg"/><Relationship Id="rId2" Type="http://schemas.openxmlformats.org/officeDocument/2006/relationships/hyperlink" Target="https://experienceleague.adobe.com/?support-solution=General#support" TargetMode="Externa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svg"/><Relationship Id="rId4" Type="http://schemas.openxmlformats.org/officeDocument/2006/relationships/image" Target="../media/image88.png"/><Relationship Id="rId9" Type="http://schemas.openxmlformats.org/officeDocument/2006/relationships/image" Target="../media/image93.svg"/></Relationships>
</file>

<file path=ppt/slides/_rels/slide26.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3" Type="http://schemas.openxmlformats.org/officeDocument/2006/relationships/hyperlink" Target="https://www.adobe.com/subscription/priority-product-update.html" TargetMode="External"/><Relationship Id="rId7" Type="http://schemas.openxmlformats.org/officeDocument/2006/relationships/image" Target="../media/image95.svg"/><Relationship Id="rId12" Type="http://schemas.openxmlformats.org/officeDocument/2006/relationships/image" Target="../media/image100.png"/><Relationship Id="rId2" Type="http://schemas.openxmlformats.org/officeDocument/2006/relationships/hyperlink" Target="https://experienceleague.adobe.com/?support-solution=General#home" TargetMode="External"/><Relationship Id="rId1" Type="http://schemas.openxmlformats.org/officeDocument/2006/relationships/slideLayout" Target="../slideLayouts/slideLayout7.xml"/><Relationship Id="rId6" Type="http://schemas.openxmlformats.org/officeDocument/2006/relationships/image" Target="../media/image94.png"/><Relationship Id="rId11" Type="http://schemas.openxmlformats.org/officeDocument/2006/relationships/image" Target="../media/image99.svg"/><Relationship Id="rId5" Type="http://schemas.openxmlformats.org/officeDocument/2006/relationships/hyperlink" Target="https://experienceleague.adobe.com/docs/release-notes/experience-cloud/current.html?lang=en" TargetMode="External"/><Relationship Id="rId10" Type="http://schemas.openxmlformats.org/officeDocument/2006/relationships/image" Target="../media/image98.png"/><Relationship Id="rId4" Type="http://schemas.openxmlformats.org/officeDocument/2006/relationships/hyperlink" Target="https://www.adobe.com/subscription/adbeSecurityNotifications.html" TargetMode="External"/><Relationship Id="rId9" Type="http://schemas.openxmlformats.org/officeDocument/2006/relationships/image" Target="../media/image97.svg"/></Relationships>
</file>

<file path=ppt/slides/_rels/slide27.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sv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6.png"/><Relationship Id="rId2" Type="http://schemas.openxmlformats.org/officeDocument/2006/relationships/hyperlink" Target="https://experienceleague.adobe.com/#home" TargetMode="External"/><Relationship Id="rId16"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0.svg"/><Relationship Id="rId5" Type="http://schemas.openxmlformats.org/officeDocument/2006/relationships/image" Target="../media/image104.sv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adobe.com/experience-cloud.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helpx.adobe.com/experience-cloud/tutorials.html"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hyperlink" Target="https://adobe.ly/businesssupport" TargetMode="External"/><Relationship Id="rId1" Type="http://schemas.openxmlformats.org/officeDocument/2006/relationships/slideLayout" Target="../slideLayouts/slideLayout7.xml"/><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s>
</file>

<file path=ppt/slides/_rels/slide31.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hyperlink" Target="https://adobe.ly/enterprisesupport" TargetMode="External"/><Relationship Id="rId1" Type="http://schemas.openxmlformats.org/officeDocument/2006/relationships/slideLayout" Target="../slideLayouts/slideLayout7.xml"/><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s>
</file>

<file path=ppt/slides/_rels/slide32.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hyperlink" Target="https://adobe.ly/elitesupport" TargetMode="External"/><Relationship Id="rId1" Type="http://schemas.openxmlformats.org/officeDocument/2006/relationships/slideLayout" Target="../slideLayouts/slideLayout7.xml"/><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hyperlink" Target="https://experienceleague.adobe.com/?support-solution=Experience+Manager#support" TargetMode="External"/><Relationship Id="rId2" Type="http://schemas.openxmlformats.org/officeDocument/2006/relationships/hyperlink" Target="experienceleague.adobe.com" TargetMode="External"/><Relationship Id="rId1" Type="http://schemas.openxmlformats.org/officeDocument/2006/relationships/slideLayout" Target="../slideLayouts/slideLayout7.xml"/><Relationship Id="rId6" Type="http://schemas.openxmlformats.org/officeDocument/2006/relationships/hyperlink" Target="https://status.adobe.com/experience_cloud" TargetMode="External"/><Relationship Id="rId5" Type="http://schemas.openxmlformats.org/officeDocument/2006/relationships/hyperlink" Target="https://helpx.adobe.com/contact/dma-external/DMACustomeCareRegionalPhoneNumbers.html" TargetMode="External"/><Relationship Id="rId4" Type="http://schemas.openxmlformats.org/officeDocument/2006/relationships/hyperlink" Target="https://experienceleague.adobe.com/?support-solution=Campaign#support"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experienceleague.adobe.com/?support-solution=General#suppor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experienceleague.adobe.com/docs/analytics/implementation/home.html" TargetMode="External"/><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hyperlink" Target="https://experienceleague.adobe.com/docs/analytics/landing/home.html?lang=en" TargetMode="Externa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hyperlink" Target="https://exchange.adobe.com/experiencecloud.analytics.html#product" TargetMode="External"/><Relationship Id="rId5" Type="http://schemas.openxmlformats.org/officeDocument/2006/relationships/image" Target="../media/image20.svg"/><Relationship Id="rId10" Type="http://schemas.openxmlformats.org/officeDocument/2006/relationships/hyperlink" Target="https://experienceleague.adobe.com/?lang=en&amp;support-solution=Analytics#recommended/solutions/analytics" TargetMode="External"/><Relationship Id="rId4" Type="http://schemas.openxmlformats.org/officeDocument/2006/relationships/image" Target="../media/image19.png"/><Relationship Id="rId9" Type="http://schemas.openxmlformats.org/officeDocument/2006/relationships/hyperlink" Target="https://experienceleaguecommunities.adobe.com/t5/adobe-analytics/ct-p/adobe-analytics-community?profile.language=e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E4DC75-68B1-4982-9B3F-B81052D185BF}"/>
              </a:ext>
            </a:extLst>
          </p:cNvPr>
          <p:cNvSpPr>
            <a:spLocks noGrp="1"/>
          </p:cNvSpPr>
          <p:nvPr>
            <p:ph type="title"/>
          </p:nvPr>
        </p:nvSpPr>
        <p:spPr>
          <a:xfrm>
            <a:off x="2203299" y="2796819"/>
            <a:ext cx="5919381" cy="1213050"/>
          </a:xfrm>
        </p:spPr>
        <p:txBody>
          <a:bodyPr/>
          <a:lstStyle/>
          <a:p>
            <a:r>
              <a:rPr lang="en-US" sz="3600">
                <a:latin typeface="+mj-lt"/>
              </a:rPr>
              <a:t>Adobe Experience Cloud</a:t>
            </a:r>
            <a:br>
              <a:rPr lang="en-US" sz="3600">
                <a:latin typeface="+mj-lt"/>
              </a:rPr>
            </a:br>
            <a:r>
              <a:rPr lang="en-US" sz="3600">
                <a:latin typeface="+mj-lt"/>
              </a:rPr>
              <a:t>Customer Support Guide</a:t>
            </a:r>
            <a:endParaRPr lang="en-US"/>
          </a:p>
        </p:txBody>
      </p:sp>
      <p:sp>
        <p:nvSpPr>
          <p:cNvPr id="5" name="Content Placeholder 4">
            <a:extLst>
              <a:ext uri="{FF2B5EF4-FFF2-40B4-BE49-F238E27FC236}">
                <a16:creationId xmlns:a16="http://schemas.microsoft.com/office/drawing/2014/main" id="{211F90D9-0635-46E9-8453-58FEB28FB017}"/>
              </a:ext>
            </a:extLst>
          </p:cNvPr>
          <p:cNvSpPr>
            <a:spLocks noGrp="1"/>
          </p:cNvSpPr>
          <p:nvPr>
            <p:ph sz="quarter" idx="11"/>
          </p:nvPr>
        </p:nvSpPr>
        <p:spPr>
          <a:xfrm>
            <a:off x="2203299" y="4123739"/>
            <a:ext cx="5909954" cy="1078057"/>
          </a:xfrm>
        </p:spPr>
        <p:txBody>
          <a:bodyPr/>
          <a:lstStyle/>
          <a:p>
            <a:r>
              <a:rPr lang="en-US" b="0">
                <a:latin typeface="Adobe Clean ExtraBold" panose="020B0903020404020204" pitchFamily="34" charset="0"/>
              </a:rPr>
              <a:t>Information and resources, you need to maximize value of your Adobe solution.</a:t>
            </a:r>
            <a:endParaRPr lang="en-US" b="0">
              <a:latin typeface="+mn-lt"/>
            </a:endParaRPr>
          </a:p>
        </p:txBody>
      </p:sp>
    </p:spTree>
    <p:extLst>
      <p:ext uri="{BB962C8B-B14F-4D97-AF65-F5344CB8AC3E}">
        <p14:creationId xmlns:p14="http://schemas.microsoft.com/office/powerpoint/2010/main" val="126089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Audience Manager: </a:t>
            </a:r>
            <a:r>
              <a:rPr lang="en-US">
                <a:solidFill>
                  <a:schemeClr val="tx1"/>
                </a:solidFill>
                <a:latin typeface="+mj-lt"/>
              </a:rPr>
              <a:t>Data management platform that helps you build unique audience profiles so you can identify your most valuable segments and use them across any digital channel.</a:t>
            </a:r>
          </a:p>
        </p:txBody>
      </p:sp>
      <p:grpSp>
        <p:nvGrpSpPr>
          <p:cNvPr id="41" name="Group 40">
            <a:extLst>
              <a:ext uri="{FF2B5EF4-FFF2-40B4-BE49-F238E27FC236}">
                <a16:creationId xmlns:a16="http://schemas.microsoft.com/office/drawing/2014/main" id="{021B9DFE-A17D-4199-A072-59CFB9B9607D}"/>
              </a:ext>
            </a:extLst>
          </p:cNvPr>
          <p:cNvGrpSpPr/>
          <p:nvPr/>
        </p:nvGrpSpPr>
        <p:grpSpPr>
          <a:xfrm>
            <a:off x="340538" y="1712621"/>
            <a:ext cx="3679201" cy="2270904"/>
            <a:chOff x="340538" y="1413856"/>
            <a:chExt cx="3679201" cy="2270904"/>
          </a:xfrm>
        </p:grpSpPr>
        <p:sp>
          <p:nvSpPr>
            <p:cNvPr id="54" name="Rectangle 53">
              <a:extLst>
                <a:ext uri="{FF2B5EF4-FFF2-40B4-BE49-F238E27FC236}">
                  <a16:creationId xmlns:a16="http://schemas.microsoft.com/office/drawing/2014/main" id="{7B8F9C42-0FC9-420D-B05D-9CC8B2DE5507}"/>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5" name="Group 54">
              <a:extLst>
                <a:ext uri="{FF2B5EF4-FFF2-40B4-BE49-F238E27FC236}">
                  <a16:creationId xmlns:a16="http://schemas.microsoft.com/office/drawing/2014/main" id="{185BEEEC-D327-4CC0-82C6-A5A2F13474AF}"/>
                </a:ext>
              </a:extLst>
            </p:cNvPr>
            <p:cNvGrpSpPr/>
            <p:nvPr/>
          </p:nvGrpSpPr>
          <p:grpSpPr>
            <a:xfrm>
              <a:off x="444487" y="1515316"/>
              <a:ext cx="3471302" cy="403039"/>
              <a:chOff x="4000500" y="1895754"/>
              <a:chExt cx="1000125" cy="2664807"/>
            </a:xfrm>
          </p:grpSpPr>
          <p:sp>
            <p:nvSpPr>
              <p:cNvPr id="57" name="Rectangle: Rounded Corners 56">
                <a:extLst>
                  <a:ext uri="{FF2B5EF4-FFF2-40B4-BE49-F238E27FC236}">
                    <a16:creationId xmlns:a16="http://schemas.microsoft.com/office/drawing/2014/main" id="{25599B8F-8B62-419B-973C-6E2A49811778}"/>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8" name="Rectangle: Rounded Corners 57">
                <a:extLst>
                  <a:ext uri="{FF2B5EF4-FFF2-40B4-BE49-F238E27FC236}">
                    <a16:creationId xmlns:a16="http://schemas.microsoft.com/office/drawing/2014/main" id="{EF5920F9-37A6-4CCC-902A-790E3E9C95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FFFFFF"/>
                    </a:solidFill>
                    <a:latin typeface="Adobe Clean ExtraBold"/>
                  </a:rPr>
                  <a:t>Understand Your Audiences</a:t>
                </a:r>
              </a:p>
            </p:txBody>
          </p:sp>
        </p:grpSp>
        <p:sp>
          <p:nvSpPr>
            <p:cNvPr id="56" name="TextBox 55">
              <a:extLst>
                <a:ext uri="{FF2B5EF4-FFF2-40B4-BE49-F238E27FC236}">
                  <a16:creationId xmlns:a16="http://schemas.microsoft.com/office/drawing/2014/main" id="{0286F9D6-40BD-435D-AD67-6F9AE6A1466C}"/>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Get a complete view of your audience by combining all of your data sources in one place.</a:t>
              </a:r>
            </a:p>
          </p:txBody>
        </p:sp>
      </p:grpSp>
      <p:grpSp>
        <p:nvGrpSpPr>
          <p:cNvPr id="42" name="Group 41">
            <a:extLst>
              <a:ext uri="{FF2B5EF4-FFF2-40B4-BE49-F238E27FC236}">
                <a16:creationId xmlns:a16="http://schemas.microsoft.com/office/drawing/2014/main" id="{FAA507D0-1492-4255-9D5E-CAC81EADEF19}"/>
              </a:ext>
            </a:extLst>
          </p:cNvPr>
          <p:cNvGrpSpPr/>
          <p:nvPr/>
        </p:nvGrpSpPr>
        <p:grpSpPr>
          <a:xfrm>
            <a:off x="4260688" y="1712621"/>
            <a:ext cx="3679201" cy="2270904"/>
            <a:chOff x="340538" y="1413856"/>
            <a:chExt cx="3679201" cy="2270904"/>
          </a:xfrm>
        </p:grpSpPr>
        <p:sp>
          <p:nvSpPr>
            <p:cNvPr id="49" name="Rectangle 48">
              <a:extLst>
                <a:ext uri="{FF2B5EF4-FFF2-40B4-BE49-F238E27FC236}">
                  <a16:creationId xmlns:a16="http://schemas.microsoft.com/office/drawing/2014/main" id="{A2F3FD92-1DB4-4FBD-9CBA-460C261E4FF0}"/>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0" name="Group 49">
              <a:extLst>
                <a:ext uri="{FF2B5EF4-FFF2-40B4-BE49-F238E27FC236}">
                  <a16:creationId xmlns:a16="http://schemas.microsoft.com/office/drawing/2014/main" id="{C77E44D1-00C3-4FDE-9F8C-452930551B2A}"/>
                </a:ext>
              </a:extLst>
            </p:cNvPr>
            <p:cNvGrpSpPr/>
            <p:nvPr/>
          </p:nvGrpSpPr>
          <p:grpSpPr>
            <a:xfrm>
              <a:off x="444487" y="1515316"/>
              <a:ext cx="3471302" cy="403039"/>
              <a:chOff x="4000500" y="1895754"/>
              <a:chExt cx="1000125" cy="2664807"/>
            </a:xfrm>
          </p:grpSpPr>
          <p:sp>
            <p:nvSpPr>
              <p:cNvPr id="52" name="Rectangle: Rounded Corners 51">
                <a:extLst>
                  <a:ext uri="{FF2B5EF4-FFF2-40B4-BE49-F238E27FC236}">
                    <a16:creationId xmlns:a16="http://schemas.microsoft.com/office/drawing/2014/main" id="{881BD5A7-6B15-4A6D-8D01-E7B5D9E87C49}"/>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3" name="Rectangle: Rounded Corners 52">
                <a:extLst>
                  <a:ext uri="{FF2B5EF4-FFF2-40B4-BE49-F238E27FC236}">
                    <a16:creationId xmlns:a16="http://schemas.microsoft.com/office/drawing/2014/main" id="{B5710A7E-D31B-427A-9223-EAA81AA616A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Create New Segments</a:t>
                </a:r>
              </a:p>
            </p:txBody>
          </p:sp>
        </p:grpSp>
        <p:sp>
          <p:nvSpPr>
            <p:cNvPr id="51" name="TextBox 50">
              <a:extLst>
                <a:ext uri="{FF2B5EF4-FFF2-40B4-BE49-F238E27FC236}">
                  <a16:creationId xmlns:a16="http://schemas.microsoft.com/office/drawing/2014/main" id="{A92FABCE-21F7-4FAD-8072-55E67E779221}"/>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Continually discover and organize new, valuable segments for smarter targeting and personalization.</a:t>
              </a:r>
            </a:p>
          </p:txBody>
        </p:sp>
      </p:grpSp>
      <p:grpSp>
        <p:nvGrpSpPr>
          <p:cNvPr id="43" name="Group 42">
            <a:extLst>
              <a:ext uri="{FF2B5EF4-FFF2-40B4-BE49-F238E27FC236}">
                <a16:creationId xmlns:a16="http://schemas.microsoft.com/office/drawing/2014/main" id="{AB767A27-BA49-4CEE-B80F-BDF74ADFD3B3}"/>
              </a:ext>
            </a:extLst>
          </p:cNvPr>
          <p:cNvGrpSpPr/>
          <p:nvPr/>
        </p:nvGrpSpPr>
        <p:grpSpPr>
          <a:xfrm>
            <a:off x="8180839" y="1712621"/>
            <a:ext cx="3679201" cy="2270904"/>
            <a:chOff x="340538" y="1413856"/>
            <a:chExt cx="3679201" cy="2270904"/>
          </a:xfrm>
        </p:grpSpPr>
        <p:sp>
          <p:nvSpPr>
            <p:cNvPr id="44" name="Rectangle 43">
              <a:extLst>
                <a:ext uri="{FF2B5EF4-FFF2-40B4-BE49-F238E27FC236}">
                  <a16:creationId xmlns:a16="http://schemas.microsoft.com/office/drawing/2014/main" id="{445253AF-D94C-476D-ACDC-3A5FECAC52BA}"/>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45" name="Group 44">
              <a:extLst>
                <a:ext uri="{FF2B5EF4-FFF2-40B4-BE49-F238E27FC236}">
                  <a16:creationId xmlns:a16="http://schemas.microsoft.com/office/drawing/2014/main" id="{C4F3699E-B4C3-42CF-ADE4-5EEEA8657881}"/>
                </a:ext>
              </a:extLst>
            </p:cNvPr>
            <p:cNvGrpSpPr/>
            <p:nvPr/>
          </p:nvGrpSpPr>
          <p:grpSpPr>
            <a:xfrm>
              <a:off x="444487" y="1515316"/>
              <a:ext cx="3471302" cy="403039"/>
              <a:chOff x="4000500" y="1895754"/>
              <a:chExt cx="1000125" cy="2664807"/>
            </a:xfrm>
          </p:grpSpPr>
          <p:sp>
            <p:nvSpPr>
              <p:cNvPr id="47" name="Rectangle: Rounded Corners 46">
                <a:extLst>
                  <a:ext uri="{FF2B5EF4-FFF2-40B4-BE49-F238E27FC236}">
                    <a16:creationId xmlns:a16="http://schemas.microsoft.com/office/drawing/2014/main" id="{39DAB3CF-4D8C-4EF2-BE9B-1712C00CDE84}"/>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8" name="Rectangle: Rounded Corners 47">
                <a:extLst>
                  <a:ext uri="{FF2B5EF4-FFF2-40B4-BE49-F238E27FC236}">
                    <a16:creationId xmlns:a16="http://schemas.microsoft.com/office/drawing/2014/main" id="{081EE4E1-AA9F-46CE-AFE8-7020A782AE10}"/>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Advertise Effectively</a:t>
                </a:r>
              </a:p>
            </p:txBody>
          </p:sp>
        </p:grpSp>
        <p:sp>
          <p:nvSpPr>
            <p:cNvPr id="46" name="TextBox 45">
              <a:extLst>
                <a:ext uri="{FF2B5EF4-FFF2-40B4-BE49-F238E27FC236}">
                  <a16:creationId xmlns:a16="http://schemas.microsoft.com/office/drawing/2014/main" id="{62D5A356-FD49-4444-A579-D71DEFF92EB0}"/>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Make your ad campaigns more productive by targeting specific segments on any platform.</a:t>
              </a:r>
            </a:p>
          </p:txBody>
        </p:sp>
      </p:grpSp>
      <p:pic>
        <p:nvPicPr>
          <p:cNvPr id="4" name="Graphic 3">
            <a:extLst>
              <a:ext uri="{FF2B5EF4-FFF2-40B4-BE49-F238E27FC236}">
                <a16:creationId xmlns:a16="http://schemas.microsoft.com/office/drawing/2014/main" id="{DBAA2FBB-EDA3-448E-A88B-051304D50C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6138" y="2371027"/>
            <a:ext cx="468000" cy="468000"/>
          </a:xfrm>
          <a:prstGeom prst="rect">
            <a:avLst/>
          </a:prstGeom>
        </p:spPr>
      </p:pic>
      <p:pic>
        <p:nvPicPr>
          <p:cNvPr id="8" name="Graphic 7">
            <a:extLst>
              <a:ext uri="{FF2B5EF4-FFF2-40B4-BE49-F238E27FC236}">
                <a16:creationId xmlns:a16="http://schemas.microsoft.com/office/drawing/2014/main" id="{B79A71A9-6636-46DB-95F0-529ADBD2A0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343" y="2371027"/>
            <a:ext cx="461313" cy="468000"/>
          </a:xfrm>
          <a:prstGeom prst="rect">
            <a:avLst/>
          </a:prstGeom>
        </p:spPr>
      </p:pic>
      <p:pic>
        <p:nvPicPr>
          <p:cNvPr id="10" name="Graphic 9">
            <a:extLst>
              <a:ext uri="{FF2B5EF4-FFF2-40B4-BE49-F238E27FC236}">
                <a16:creationId xmlns:a16="http://schemas.microsoft.com/office/drawing/2014/main" id="{BE450939-2740-444D-AD44-93994D0A1C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71880" y="2385287"/>
            <a:ext cx="497117" cy="439480"/>
          </a:xfrm>
          <a:prstGeom prst="rect">
            <a:avLst/>
          </a:prstGeom>
        </p:spPr>
      </p:pic>
      <p:grpSp>
        <p:nvGrpSpPr>
          <p:cNvPr id="109" name="Group 108">
            <a:extLst>
              <a:ext uri="{FF2B5EF4-FFF2-40B4-BE49-F238E27FC236}">
                <a16:creationId xmlns:a16="http://schemas.microsoft.com/office/drawing/2014/main" id="{7D48164B-A545-4E24-9BCA-E2D4DA87B120}"/>
              </a:ext>
            </a:extLst>
          </p:cNvPr>
          <p:cNvGrpSpPr/>
          <p:nvPr/>
        </p:nvGrpSpPr>
        <p:grpSpPr>
          <a:xfrm>
            <a:off x="340538" y="4213249"/>
            <a:ext cx="2448000" cy="403039"/>
            <a:chOff x="4000500" y="1895754"/>
            <a:chExt cx="1000125" cy="2664807"/>
          </a:xfrm>
        </p:grpSpPr>
        <p:sp>
          <p:nvSpPr>
            <p:cNvPr id="110" name="Rectangle: Rounded Corners 109">
              <a:extLst>
                <a:ext uri="{FF2B5EF4-FFF2-40B4-BE49-F238E27FC236}">
                  <a16:creationId xmlns:a16="http://schemas.microsoft.com/office/drawing/2014/main" id="{FEA8D35C-CA8F-4F15-83B7-34135E95296C}"/>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1" name="Rectangle: Rounded Corners 110">
              <a:extLst>
                <a:ext uri="{FF2B5EF4-FFF2-40B4-BE49-F238E27FC236}">
                  <a16:creationId xmlns:a16="http://schemas.microsoft.com/office/drawing/2014/main" id="{30651CCC-A04B-443B-BDD7-278312D9973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u="sng">
                  <a:solidFill>
                    <a:schemeClr val="bg1"/>
                  </a:solidFill>
                  <a:latin typeface="+mj-lt"/>
                  <a:hlinkClick r:id="rId8">
                    <a:extLst>
                      <a:ext uri="{A12FA001-AC4F-418D-AE19-62706E023703}">
                        <ahyp:hlinkClr xmlns:ahyp="http://schemas.microsoft.com/office/drawing/2018/hyperlinkcolor" val="tx"/>
                      </a:ext>
                    </a:extLst>
                  </a:hlinkClick>
                </a:rPr>
                <a:t>Implementation Guide</a:t>
              </a:r>
              <a:endParaRPr lang="en-US" sz="1400" u="sng">
                <a:solidFill>
                  <a:schemeClr val="bg1"/>
                </a:solidFill>
                <a:latin typeface="+mj-lt"/>
              </a:endParaRPr>
            </a:p>
          </p:txBody>
        </p:sp>
      </p:grpSp>
      <p:grpSp>
        <p:nvGrpSpPr>
          <p:cNvPr id="112" name="Group 111">
            <a:extLst>
              <a:ext uri="{FF2B5EF4-FFF2-40B4-BE49-F238E27FC236}">
                <a16:creationId xmlns:a16="http://schemas.microsoft.com/office/drawing/2014/main" id="{C370CE11-CCD6-4A03-B8E6-BB94E77DC034}"/>
              </a:ext>
            </a:extLst>
          </p:cNvPr>
          <p:cNvGrpSpPr/>
          <p:nvPr/>
        </p:nvGrpSpPr>
        <p:grpSpPr>
          <a:xfrm>
            <a:off x="6024589" y="4213249"/>
            <a:ext cx="2448000" cy="403039"/>
            <a:chOff x="4000500" y="1895754"/>
            <a:chExt cx="1000125" cy="2664807"/>
          </a:xfrm>
        </p:grpSpPr>
        <p:sp>
          <p:nvSpPr>
            <p:cNvPr id="113" name="Rectangle: Rounded Corners 112">
              <a:extLst>
                <a:ext uri="{FF2B5EF4-FFF2-40B4-BE49-F238E27FC236}">
                  <a16:creationId xmlns:a16="http://schemas.microsoft.com/office/drawing/2014/main" id="{EC7CAA82-9768-4BAB-8E59-97282C7E5FB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4" name="Rectangle: Rounded Corners 113">
              <a:extLst>
                <a:ext uri="{FF2B5EF4-FFF2-40B4-BE49-F238E27FC236}">
                  <a16:creationId xmlns:a16="http://schemas.microsoft.com/office/drawing/2014/main" id="{317FBFC1-9BF7-4396-8247-D0A3080086E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9">
                    <a:extLst>
                      <a:ext uri="{A12FA001-AC4F-418D-AE19-62706E023703}">
                        <ahyp:hlinkClr xmlns:ahyp="http://schemas.microsoft.com/office/drawing/2018/hyperlinkcolor" val="tx"/>
                      </a:ext>
                    </a:extLst>
                  </a:hlinkClick>
                </a:rPr>
                <a:t>Learn &amp; Support</a:t>
              </a:r>
            </a:p>
          </p:txBody>
        </p:sp>
      </p:grpSp>
      <p:grpSp>
        <p:nvGrpSpPr>
          <p:cNvPr id="115" name="Group 114">
            <a:extLst>
              <a:ext uri="{FF2B5EF4-FFF2-40B4-BE49-F238E27FC236}">
                <a16:creationId xmlns:a16="http://schemas.microsoft.com/office/drawing/2014/main" id="{6A1DEFA4-F36C-40AA-A386-0D902AEC50D4}"/>
              </a:ext>
            </a:extLst>
          </p:cNvPr>
          <p:cNvGrpSpPr/>
          <p:nvPr/>
        </p:nvGrpSpPr>
        <p:grpSpPr>
          <a:xfrm>
            <a:off x="2915448" y="4213249"/>
            <a:ext cx="2982231" cy="403039"/>
            <a:chOff x="4000500" y="1895754"/>
            <a:chExt cx="1000125" cy="2664807"/>
          </a:xfrm>
        </p:grpSpPr>
        <p:sp>
          <p:nvSpPr>
            <p:cNvPr id="116" name="Rectangle: Rounded Corners 115">
              <a:extLst>
                <a:ext uri="{FF2B5EF4-FFF2-40B4-BE49-F238E27FC236}">
                  <a16:creationId xmlns:a16="http://schemas.microsoft.com/office/drawing/2014/main" id="{0DFC6A17-E698-4A72-AC55-1AD90B6074D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7" name="Rectangle: Rounded Corners 116">
              <a:extLst>
                <a:ext uri="{FF2B5EF4-FFF2-40B4-BE49-F238E27FC236}">
                  <a16:creationId xmlns:a16="http://schemas.microsoft.com/office/drawing/2014/main" id="{B638091C-E8E2-4DD0-966A-BA72729D4F5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10">
                    <a:extLst>
                      <a:ext uri="{A12FA001-AC4F-418D-AE19-62706E023703}">
                        <ahyp:hlinkClr xmlns:ahyp="http://schemas.microsoft.com/office/drawing/2018/hyperlinkcolor" val="tx"/>
                      </a:ext>
                    </a:extLst>
                  </a:hlinkClick>
                </a:rPr>
                <a:t>Audience Manager Documentation</a:t>
              </a:r>
            </a:p>
          </p:txBody>
        </p:sp>
      </p:grpSp>
      <p:grpSp>
        <p:nvGrpSpPr>
          <p:cNvPr id="118" name="Group 117">
            <a:extLst>
              <a:ext uri="{FF2B5EF4-FFF2-40B4-BE49-F238E27FC236}">
                <a16:creationId xmlns:a16="http://schemas.microsoft.com/office/drawing/2014/main" id="{986DB40B-AAEF-4393-99C3-F48E7CFC2B32}"/>
              </a:ext>
            </a:extLst>
          </p:cNvPr>
          <p:cNvGrpSpPr/>
          <p:nvPr/>
        </p:nvGrpSpPr>
        <p:grpSpPr>
          <a:xfrm>
            <a:off x="340538" y="4774564"/>
            <a:ext cx="2982231" cy="403039"/>
            <a:chOff x="4000500" y="1895754"/>
            <a:chExt cx="1000125" cy="2664807"/>
          </a:xfrm>
        </p:grpSpPr>
        <p:sp>
          <p:nvSpPr>
            <p:cNvPr id="119" name="Rectangle: Rounded Corners 118">
              <a:extLst>
                <a:ext uri="{FF2B5EF4-FFF2-40B4-BE49-F238E27FC236}">
                  <a16:creationId xmlns:a16="http://schemas.microsoft.com/office/drawing/2014/main" id="{0C881432-DE8F-44A4-899C-678DAEB015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0" name="Rectangle: Rounded Corners 119">
              <a:extLst>
                <a:ext uri="{FF2B5EF4-FFF2-40B4-BE49-F238E27FC236}">
                  <a16:creationId xmlns:a16="http://schemas.microsoft.com/office/drawing/2014/main" id="{7781F4AC-A19E-4775-92E9-6E0B0E0E16F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11">
                    <a:extLst>
                      <a:ext uri="{A12FA001-AC4F-418D-AE19-62706E023703}">
                        <ahyp:hlinkClr xmlns:ahyp="http://schemas.microsoft.com/office/drawing/2018/hyperlinkcolor" val="tx"/>
                      </a:ext>
                    </a:extLst>
                  </a:hlinkClick>
                </a:rPr>
                <a:t>Audience Manager Exchange</a:t>
              </a:r>
              <a:endParaRPr lang="en-US" sz="1400">
                <a:solidFill>
                  <a:schemeClr val="bg1"/>
                </a:solidFill>
                <a:latin typeface="+mj-lt"/>
              </a:endParaRPr>
            </a:p>
          </p:txBody>
        </p:sp>
      </p:grpSp>
      <p:grpSp>
        <p:nvGrpSpPr>
          <p:cNvPr id="121" name="Group 120">
            <a:extLst>
              <a:ext uri="{FF2B5EF4-FFF2-40B4-BE49-F238E27FC236}">
                <a16:creationId xmlns:a16="http://schemas.microsoft.com/office/drawing/2014/main" id="{78E175FB-D7C1-4551-9CE9-F6604F9DDDFA}"/>
              </a:ext>
            </a:extLst>
          </p:cNvPr>
          <p:cNvGrpSpPr/>
          <p:nvPr/>
        </p:nvGrpSpPr>
        <p:grpSpPr>
          <a:xfrm>
            <a:off x="3478307" y="4774564"/>
            <a:ext cx="2982231" cy="403039"/>
            <a:chOff x="4000500" y="1895754"/>
            <a:chExt cx="1000125" cy="2664807"/>
          </a:xfrm>
        </p:grpSpPr>
        <p:sp>
          <p:nvSpPr>
            <p:cNvPr id="122" name="Rectangle: Rounded Corners 121">
              <a:extLst>
                <a:ext uri="{FF2B5EF4-FFF2-40B4-BE49-F238E27FC236}">
                  <a16:creationId xmlns:a16="http://schemas.microsoft.com/office/drawing/2014/main" id="{182A4044-FBBD-4BB2-A28B-74C7A7E236E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3" name="Rectangle: Rounded Corners 122">
              <a:extLst>
                <a:ext uri="{FF2B5EF4-FFF2-40B4-BE49-F238E27FC236}">
                  <a16:creationId xmlns:a16="http://schemas.microsoft.com/office/drawing/2014/main" id="{8C3A4833-31EE-4948-A8FE-FC7A1B4EF41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12">
                    <a:extLst>
                      <a:ext uri="{A12FA001-AC4F-418D-AE19-62706E023703}">
                        <ahyp:hlinkClr xmlns:ahyp="http://schemas.microsoft.com/office/drawing/2018/hyperlinkcolor" val="tx"/>
                      </a:ext>
                    </a:extLst>
                  </a:hlinkClick>
                </a:rPr>
                <a:t>Audience Manager Community</a:t>
              </a:r>
              <a:endParaRPr lang="en-US" sz="1400">
                <a:solidFill>
                  <a:schemeClr val="bg1"/>
                </a:solidFill>
                <a:latin typeface="+mj-lt"/>
              </a:endParaRPr>
            </a:p>
          </p:txBody>
        </p:sp>
      </p:grpSp>
    </p:spTree>
    <p:extLst>
      <p:ext uri="{BB962C8B-B14F-4D97-AF65-F5344CB8AC3E}">
        <p14:creationId xmlns:p14="http://schemas.microsoft.com/office/powerpoint/2010/main" val="2720239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872BAF77-9A69-41E9-8FDA-46755241894F}"/>
              </a:ext>
            </a:extLst>
          </p:cNvPr>
          <p:cNvSpPr/>
          <p:nvPr/>
        </p:nvSpPr>
        <p:spPr>
          <a:xfrm>
            <a:off x="34053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5" name="TextBox 54">
            <a:extLst>
              <a:ext uri="{FF2B5EF4-FFF2-40B4-BE49-F238E27FC236}">
                <a16:creationId xmlns:a16="http://schemas.microsoft.com/office/drawing/2014/main" id="{2D1476D1-F371-4EE3-8811-2099BC606ECF}"/>
              </a:ext>
            </a:extLst>
          </p:cNvPr>
          <p:cNvSpPr txBox="1"/>
          <p:nvPr/>
        </p:nvSpPr>
        <p:spPr>
          <a:xfrm>
            <a:off x="486414" y="2976474"/>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The best experiences are consistently personal. Use our unified, progressive profile to give the best experience through every channel.</a:t>
            </a:r>
          </a:p>
        </p:txBody>
      </p:sp>
      <p:sp>
        <p:nvSpPr>
          <p:cNvPr id="48" name="Rectangle 47">
            <a:extLst>
              <a:ext uri="{FF2B5EF4-FFF2-40B4-BE49-F238E27FC236}">
                <a16:creationId xmlns:a16="http://schemas.microsoft.com/office/drawing/2014/main" id="{F7B4BDC1-3082-427C-B7F5-5517C062ABC5}"/>
              </a:ext>
            </a:extLst>
          </p:cNvPr>
          <p:cNvSpPr/>
          <p:nvPr/>
        </p:nvSpPr>
        <p:spPr>
          <a:xfrm>
            <a:off x="426068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0" name="TextBox 49">
            <a:extLst>
              <a:ext uri="{FF2B5EF4-FFF2-40B4-BE49-F238E27FC236}">
                <a16:creationId xmlns:a16="http://schemas.microsoft.com/office/drawing/2014/main" id="{0B933223-38C0-4571-9B1E-906ED55B4541}"/>
              </a:ext>
            </a:extLst>
          </p:cNvPr>
          <p:cNvSpPr txBox="1"/>
          <p:nvPr/>
        </p:nvSpPr>
        <p:spPr>
          <a:xfrm>
            <a:off x="4406564" y="2976474"/>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Running isolated tests in silos just doesn’t cut it. Easily test everything through every channel every time.</a:t>
            </a:r>
          </a:p>
        </p:txBody>
      </p:sp>
      <p:sp>
        <p:nvSpPr>
          <p:cNvPr id="43" name="Rectangle 42">
            <a:extLst>
              <a:ext uri="{FF2B5EF4-FFF2-40B4-BE49-F238E27FC236}">
                <a16:creationId xmlns:a16="http://schemas.microsoft.com/office/drawing/2014/main" id="{BE2D6D05-A634-4504-93DE-6F2BC8E6980A}"/>
              </a:ext>
            </a:extLst>
          </p:cNvPr>
          <p:cNvSpPr/>
          <p:nvPr/>
        </p:nvSpPr>
        <p:spPr>
          <a:xfrm>
            <a:off x="8180839"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4" name="Group 53">
            <a:extLst>
              <a:ext uri="{FF2B5EF4-FFF2-40B4-BE49-F238E27FC236}">
                <a16:creationId xmlns:a16="http://schemas.microsoft.com/office/drawing/2014/main" id="{B15DBD81-F579-4FF9-8C37-21515E70E834}"/>
              </a:ext>
            </a:extLst>
          </p:cNvPr>
          <p:cNvGrpSpPr/>
          <p:nvPr/>
        </p:nvGrpSpPr>
        <p:grpSpPr>
          <a:xfrm>
            <a:off x="444487" y="1814081"/>
            <a:ext cx="3471302" cy="646189"/>
            <a:chOff x="4000500" y="1895754"/>
            <a:chExt cx="1000125" cy="2664807"/>
          </a:xfrm>
        </p:grpSpPr>
        <p:sp>
          <p:nvSpPr>
            <p:cNvPr id="56" name="Rectangle: Rounded Corners 55">
              <a:extLst>
                <a:ext uri="{FF2B5EF4-FFF2-40B4-BE49-F238E27FC236}">
                  <a16:creationId xmlns:a16="http://schemas.microsoft.com/office/drawing/2014/main" id="{B3400609-5144-4E23-AF5A-32CF65811FF5}"/>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7" name="Rectangle: Rounded Corners 56">
              <a:extLst>
                <a:ext uri="{FF2B5EF4-FFF2-40B4-BE49-F238E27FC236}">
                  <a16:creationId xmlns:a16="http://schemas.microsoft.com/office/drawing/2014/main" id="{48F91253-AB9C-410C-8D97-42C4DAD4EE4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FFFFFF"/>
                  </a:solidFill>
                  <a:latin typeface="Adobe Clean ExtraBold"/>
                </a:rPr>
                <a:t>Take omnichannel personalization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FFFFFF"/>
                  </a:solidFill>
                  <a:latin typeface="Adobe Clean ExtraBold"/>
                </a:rPr>
                <a:t>to the masses</a:t>
              </a:r>
            </a:p>
          </p:txBody>
        </p:sp>
      </p:grpSp>
      <p:grpSp>
        <p:nvGrpSpPr>
          <p:cNvPr id="49" name="Group 48">
            <a:extLst>
              <a:ext uri="{FF2B5EF4-FFF2-40B4-BE49-F238E27FC236}">
                <a16:creationId xmlns:a16="http://schemas.microsoft.com/office/drawing/2014/main" id="{790A0688-1D10-4476-AE33-5CF8714A8271}"/>
              </a:ext>
            </a:extLst>
          </p:cNvPr>
          <p:cNvGrpSpPr/>
          <p:nvPr/>
        </p:nvGrpSpPr>
        <p:grpSpPr>
          <a:xfrm>
            <a:off x="4364637" y="1814081"/>
            <a:ext cx="3471302" cy="646189"/>
            <a:chOff x="4000500" y="1895754"/>
            <a:chExt cx="1000125" cy="2664807"/>
          </a:xfrm>
        </p:grpSpPr>
        <p:sp>
          <p:nvSpPr>
            <p:cNvPr id="51" name="Rectangle: Rounded Corners 50">
              <a:extLst>
                <a:ext uri="{FF2B5EF4-FFF2-40B4-BE49-F238E27FC236}">
                  <a16:creationId xmlns:a16="http://schemas.microsoft.com/office/drawing/2014/main" id="{535D5B4A-3757-434F-8B7A-428E5EE6CD43}"/>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2" name="Rectangle: Rounded Corners 51">
              <a:extLst>
                <a:ext uri="{FF2B5EF4-FFF2-40B4-BE49-F238E27FC236}">
                  <a16:creationId xmlns:a16="http://schemas.microsoft.com/office/drawing/2014/main" id="{26644638-0CB1-455D-A881-48EC0CA297F0}"/>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en-US" sz="1600" kern="0">
                  <a:solidFill>
                    <a:srgbClr val="FFFFFF"/>
                  </a:solidFill>
                  <a:latin typeface="Adobe Clean ExtraBold"/>
                </a:rPr>
                <a:t>Stop guessing with A/B and multivariate testing</a:t>
              </a:r>
            </a:p>
          </p:txBody>
        </p:sp>
      </p:grpSp>
      <p:grpSp>
        <p:nvGrpSpPr>
          <p:cNvPr id="44" name="Group 43">
            <a:extLst>
              <a:ext uri="{FF2B5EF4-FFF2-40B4-BE49-F238E27FC236}">
                <a16:creationId xmlns:a16="http://schemas.microsoft.com/office/drawing/2014/main" id="{D866A6CC-5314-444A-A426-E53D4AEFCC54}"/>
              </a:ext>
            </a:extLst>
          </p:cNvPr>
          <p:cNvGrpSpPr/>
          <p:nvPr/>
        </p:nvGrpSpPr>
        <p:grpSpPr>
          <a:xfrm>
            <a:off x="8284788" y="1814081"/>
            <a:ext cx="3471302" cy="646189"/>
            <a:chOff x="4000500" y="1895754"/>
            <a:chExt cx="1000125" cy="2664807"/>
          </a:xfrm>
        </p:grpSpPr>
        <p:sp>
          <p:nvSpPr>
            <p:cNvPr id="46" name="Rectangle: Rounded Corners 45">
              <a:extLst>
                <a:ext uri="{FF2B5EF4-FFF2-40B4-BE49-F238E27FC236}">
                  <a16:creationId xmlns:a16="http://schemas.microsoft.com/office/drawing/2014/main" id="{6B434D6E-CD0E-49AE-9683-A04D7E7F8C7B}"/>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7" name="Rectangle: Rounded Corners 46">
              <a:extLst>
                <a:ext uri="{FF2B5EF4-FFF2-40B4-BE49-F238E27FC236}">
                  <a16:creationId xmlns:a16="http://schemas.microsoft.com/office/drawing/2014/main" id="{5F95FED5-1563-4CB2-8FB9-C957E9398119}"/>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FFFFFF"/>
                  </a:solidFill>
                  <a:latin typeface="Adobe Clean ExtraBold"/>
                </a:rPr>
                <a:t>Improve every experience with AI-powered automation &amp; scale</a:t>
              </a:r>
            </a:p>
          </p:txBody>
        </p:sp>
      </p:grpSp>
      <p:sp>
        <p:nvSpPr>
          <p:cNvPr id="45" name="TextBox 44">
            <a:extLst>
              <a:ext uri="{FF2B5EF4-FFF2-40B4-BE49-F238E27FC236}">
                <a16:creationId xmlns:a16="http://schemas.microsoft.com/office/drawing/2014/main" id="{DF83E90D-1CD4-419C-850A-CD5083CCAF9E}"/>
              </a:ext>
            </a:extLst>
          </p:cNvPr>
          <p:cNvSpPr txBox="1"/>
          <p:nvPr/>
        </p:nvSpPr>
        <p:spPr>
          <a:xfrm>
            <a:off x="8326715" y="2976474"/>
            <a:ext cx="338744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Test and personalize to every visitor, applying artificial intelligence with a single click.</a:t>
            </a:r>
          </a:p>
        </p:txBody>
      </p:sp>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Target: </a:t>
            </a:r>
            <a:r>
              <a:rPr lang="en-US">
                <a:solidFill>
                  <a:schemeClr val="tx1"/>
                </a:solidFill>
                <a:latin typeface="+mj-lt"/>
              </a:rPr>
              <a:t>makes it easy to identify your best content through tests that are easy to execute. So, you can deliver the right experience to the right customer.</a:t>
            </a:r>
          </a:p>
        </p:txBody>
      </p:sp>
      <p:grpSp>
        <p:nvGrpSpPr>
          <p:cNvPr id="62" name="Group 61">
            <a:extLst>
              <a:ext uri="{FF2B5EF4-FFF2-40B4-BE49-F238E27FC236}">
                <a16:creationId xmlns:a16="http://schemas.microsoft.com/office/drawing/2014/main" id="{90E37863-98CF-460C-8B75-885173848A67}"/>
              </a:ext>
            </a:extLst>
          </p:cNvPr>
          <p:cNvGrpSpPr/>
          <p:nvPr/>
        </p:nvGrpSpPr>
        <p:grpSpPr>
          <a:xfrm>
            <a:off x="340538" y="4213249"/>
            <a:ext cx="2448000" cy="403039"/>
            <a:chOff x="4000500" y="1895754"/>
            <a:chExt cx="1000125" cy="2664807"/>
          </a:xfrm>
        </p:grpSpPr>
        <p:sp>
          <p:nvSpPr>
            <p:cNvPr id="63" name="Rectangle: Rounded Corners 62">
              <a:extLst>
                <a:ext uri="{FF2B5EF4-FFF2-40B4-BE49-F238E27FC236}">
                  <a16:creationId xmlns:a16="http://schemas.microsoft.com/office/drawing/2014/main" id="{23285FB3-DE0A-4BC5-8F01-CEC394D4B7EE}"/>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64" name="Rectangle: Rounded Corners 63">
              <a:extLst>
                <a:ext uri="{FF2B5EF4-FFF2-40B4-BE49-F238E27FC236}">
                  <a16:creationId xmlns:a16="http://schemas.microsoft.com/office/drawing/2014/main" id="{EE382DCE-B193-48F6-8AE2-E21E7BCEA01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2">
                    <a:extLst>
                      <a:ext uri="{A12FA001-AC4F-418D-AE19-62706E023703}">
                        <ahyp:hlinkClr xmlns:ahyp="http://schemas.microsoft.com/office/drawing/2018/hyperlinkcolor" val="tx"/>
                      </a:ext>
                    </a:extLst>
                  </a:hlinkClick>
                </a:rPr>
                <a:t>Implementation Guide</a:t>
              </a:r>
              <a:endParaRPr lang="en-US" sz="1400">
                <a:solidFill>
                  <a:schemeClr val="bg1"/>
                </a:solidFill>
                <a:latin typeface="+mj-lt"/>
              </a:endParaRPr>
            </a:p>
          </p:txBody>
        </p:sp>
      </p:grpSp>
      <p:grpSp>
        <p:nvGrpSpPr>
          <p:cNvPr id="65" name="Group 64">
            <a:extLst>
              <a:ext uri="{FF2B5EF4-FFF2-40B4-BE49-F238E27FC236}">
                <a16:creationId xmlns:a16="http://schemas.microsoft.com/office/drawing/2014/main" id="{67F2607D-95E1-4268-8225-CD0A4279A5B1}"/>
              </a:ext>
            </a:extLst>
          </p:cNvPr>
          <p:cNvGrpSpPr/>
          <p:nvPr/>
        </p:nvGrpSpPr>
        <p:grpSpPr>
          <a:xfrm>
            <a:off x="2916214" y="4213249"/>
            <a:ext cx="2448000" cy="403039"/>
            <a:chOff x="4000500" y="1895754"/>
            <a:chExt cx="1000125" cy="2664807"/>
          </a:xfrm>
        </p:grpSpPr>
        <p:sp>
          <p:nvSpPr>
            <p:cNvPr id="66" name="Rectangle: Rounded Corners 65">
              <a:extLst>
                <a:ext uri="{FF2B5EF4-FFF2-40B4-BE49-F238E27FC236}">
                  <a16:creationId xmlns:a16="http://schemas.microsoft.com/office/drawing/2014/main" id="{FD4D50E3-E941-497E-A110-296AA9A3031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67" name="Rectangle: Rounded Corners 66">
              <a:extLst>
                <a:ext uri="{FF2B5EF4-FFF2-40B4-BE49-F238E27FC236}">
                  <a16:creationId xmlns:a16="http://schemas.microsoft.com/office/drawing/2014/main" id="{B8CD84B5-FE9C-4E3A-B1C6-64E55926497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3">
                    <a:extLst>
                      <a:ext uri="{A12FA001-AC4F-418D-AE19-62706E023703}">
                        <ahyp:hlinkClr xmlns:ahyp="http://schemas.microsoft.com/office/drawing/2018/hyperlinkcolor" val="tx"/>
                      </a:ext>
                    </a:extLst>
                  </a:hlinkClick>
                </a:rPr>
                <a:t>Target Community</a:t>
              </a:r>
              <a:endParaRPr lang="en-US" sz="1400">
                <a:solidFill>
                  <a:schemeClr val="bg1"/>
                </a:solidFill>
                <a:latin typeface="+mj-lt"/>
              </a:endParaRPr>
            </a:p>
          </p:txBody>
        </p:sp>
      </p:grpSp>
      <p:grpSp>
        <p:nvGrpSpPr>
          <p:cNvPr id="68" name="Group 67">
            <a:extLst>
              <a:ext uri="{FF2B5EF4-FFF2-40B4-BE49-F238E27FC236}">
                <a16:creationId xmlns:a16="http://schemas.microsoft.com/office/drawing/2014/main" id="{077E077C-F463-4199-BD5D-DCC99E916F8E}"/>
              </a:ext>
            </a:extLst>
          </p:cNvPr>
          <p:cNvGrpSpPr/>
          <p:nvPr/>
        </p:nvGrpSpPr>
        <p:grpSpPr>
          <a:xfrm>
            <a:off x="5523397" y="4213249"/>
            <a:ext cx="2448000" cy="403039"/>
            <a:chOff x="4000500" y="1895754"/>
            <a:chExt cx="1000125" cy="2664807"/>
          </a:xfrm>
        </p:grpSpPr>
        <p:sp>
          <p:nvSpPr>
            <p:cNvPr id="69" name="Rectangle: Rounded Corners 68">
              <a:extLst>
                <a:ext uri="{FF2B5EF4-FFF2-40B4-BE49-F238E27FC236}">
                  <a16:creationId xmlns:a16="http://schemas.microsoft.com/office/drawing/2014/main" id="{3276103A-972D-4BE5-A77A-4631C17E68A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0" name="Rectangle: Rounded Corners 69">
              <a:extLst>
                <a:ext uri="{FF2B5EF4-FFF2-40B4-BE49-F238E27FC236}">
                  <a16:creationId xmlns:a16="http://schemas.microsoft.com/office/drawing/2014/main" id="{72F51E5E-5817-4668-BDD3-29ADC83E9589}"/>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4">
                    <a:extLst>
                      <a:ext uri="{A12FA001-AC4F-418D-AE19-62706E023703}">
                        <ahyp:hlinkClr xmlns:ahyp="http://schemas.microsoft.com/office/drawing/2018/hyperlinkcolor" val="tx"/>
                      </a:ext>
                    </a:extLst>
                  </a:hlinkClick>
                </a:rPr>
                <a:t>Learn &amp; Support</a:t>
              </a:r>
            </a:p>
          </p:txBody>
        </p:sp>
      </p:grpSp>
      <p:grpSp>
        <p:nvGrpSpPr>
          <p:cNvPr id="71" name="Group 70">
            <a:extLst>
              <a:ext uri="{FF2B5EF4-FFF2-40B4-BE49-F238E27FC236}">
                <a16:creationId xmlns:a16="http://schemas.microsoft.com/office/drawing/2014/main" id="{E0468752-D48A-4397-842A-BBFB65CCA9FC}"/>
              </a:ext>
            </a:extLst>
          </p:cNvPr>
          <p:cNvGrpSpPr/>
          <p:nvPr/>
        </p:nvGrpSpPr>
        <p:grpSpPr>
          <a:xfrm>
            <a:off x="340538" y="4774564"/>
            <a:ext cx="2448000" cy="403039"/>
            <a:chOff x="4000500" y="1895754"/>
            <a:chExt cx="1000125" cy="2664807"/>
          </a:xfrm>
        </p:grpSpPr>
        <p:sp>
          <p:nvSpPr>
            <p:cNvPr id="72" name="Rectangle: Rounded Corners 71">
              <a:extLst>
                <a:ext uri="{FF2B5EF4-FFF2-40B4-BE49-F238E27FC236}">
                  <a16:creationId xmlns:a16="http://schemas.microsoft.com/office/drawing/2014/main" id="{BAE150F8-84B9-42CD-AF18-5D0F941CC78E}"/>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3" name="Rectangle: Rounded Corners 72">
              <a:extLst>
                <a:ext uri="{FF2B5EF4-FFF2-40B4-BE49-F238E27FC236}">
                  <a16:creationId xmlns:a16="http://schemas.microsoft.com/office/drawing/2014/main" id="{F19B6C10-4F0C-4418-9CA4-C8C8D589E28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5">
                    <a:extLst>
                      <a:ext uri="{A12FA001-AC4F-418D-AE19-62706E023703}">
                        <ahyp:hlinkClr xmlns:ahyp="http://schemas.microsoft.com/office/drawing/2018/hyperlinkcolor" val="tx"/>
                      </a:ext>
                    </a:extLst>
                  </a:hlinkClick>
                </a:rPr>
                <a:t>Target Exchange</a:t>
              </a:r>
              <a:endParaRPr lang="en-US" sz="1400">
                <a:solidFill>
                  <a:schemeClr val="bg1"/>
                </a:solidFill>
                <a:latin typeface="+mj-lt"/>
              </a:endParaRPr>
            </a:p>
          </p:txBody>
        </p:sp>
      </p:grpSp>
      <p:grpSp>
        <p:nvGrpSpPr>
          <p:cNvPr id="74" name="Group 73">
            <a:extLst>
              <a:ext uri="{FF2B5EF4-FFF2-40B4-BE49-F238E27FC236}">
                <a16:creationId xmlns:a16="http://schemas.microsoft.com/office/drawing/2014/main" id="{A30567CC-8DCD-40E4-9A25-DDDDCAD96CFF}"/>
              </a:ext>
            </a:extLst>
          </p:cNvPr>
          <p:cNvGrpSpPr/>
          <p:nvPr/>
        </p:nvGrpSpPr>
        <p:grpSpPr>
          <a:xfrm>
            <a:off x="2916214" y="4774564"/>
            <a:ext cx="2448000" cy="403039"/>
            <a:chOff x="4000500" y="1895754"/>
            <a:chExt cx="1000125" cy="2664807"/>
          </a:xfrm>
        </p:grpSpPr>
        <p:sp>
          <p:nvSpPr>
            <p:cNvPr id="75" name="Rectangle: Rounded Corners 74">
              <a:extLst>
                <a:ext uri="{FF2B5EF4-FFF2-40B4-BE49-F238E27FC236}">
                  <a16:creationId xmlns:a16="http://schemas.microsoft.com/office/drawing/2014/main" id="{461E0D6D-9BD2-4D09-89B0-A754E7913AC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6" name="Rectangle: Rounded Corners 75">
              <a:extLst>
                <a:ext uri="{FF2B5EF4-FFF2-40B4-BE49-F238E27FC236}">
                  <a16:creationId xmlns:a16="http://schemas.microsoft.com/office/drawing/2014/main" id="{C37984DC-E63B-4A65-B90B-4A8111710EE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6">
                    <a:extLst>
                      <a:ext uri="{A12FA001-AC4F-418D-AE19-62706E023703}">
                        <ahyp:hlinkClr xmlns:ahyp="http://schemas.microsoft.com/office/drawing/2018/hyperlinkcolor" val="tx"/>
                      </a:ext>
                    </a:extLst>
                  </a:hlinkClick>
                </a:rPr>
                <a:t>Target Documentation</a:t>
              </a:r>
            </a:p>
          </p:txBody>
        </p:sp>
      </p:grpSp>
      <p:pic>
        <p:nvPicPr>
          <p:cNvPr id="7" name="Graphic 6">
            <a:extLst>
              <a:ext uri="{FF2B5EF4-FFF2-40B4-BE49-F238E27FC236}">
                <a16:creationId xmlns:a16="http://schemas.microsoft.com/office/drawing/2014/main" id="{AA6EC443-191A-4943-9F93-AED843D327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90642" y="2545028"/>
            <a:ext cx="378992" cy="403444"/>
          </a:xfrm>
          <a:prstGeom prst="rect">
            <a:avLst/>
          </a:prstGeom>
        </p:spPr>
      </p:pic>
      <p:pic>
        <p:nvPicPr>
          <p:cNvPr id="9" name="Graphic 8">
            <a:extLst>
              <a:ext uri="{FF2B5EF4-FFF2-40B4-BE49-F238E27FC236}">
                <a16:creationId xmlns:a16="http://schemas.microsoft.com/office/drawing/2014/main" id="{65F07D46-16F7-49F7-A60B-8C7DBE7FB3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9661" y="2628181"/>
            <a:ext cx="372678" cy="248452"/>
          </a:xfrm>
          <a:prstGeom prst="rect">
            <a:avLst/>
          </a:prstGeom>
        </p:spPr>
      </p:pic>
      <p:pic>
        <p:nvPicPr>
          <p:cNvPr id="11" name="Graphic 10">
            <a:extLst>
              <a:ext uri="{FF2B5EF4-FFF2-40B4-BE49-F238E27FC236}">
                <a16:creationId xmlns:a16="http://schemas.microsoft.com/office/drawing/2014/main" id="{3380E531-5BE8-4ED0-9806-80EABE4F7F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38952" y="2565263"/>
            <a:ext cx="362974" cy="362974"/>
          </a:xfrm>
          <a:prstGeom prst="rect">
            <a:avLst/>
          </a:prstGeom>
        </p:spPr>
      </p:pic>
    </p:spTree>
    <p:extLst>
      <p:ext uri="{BB962C8B-B14F-4D97-AF65-F5344CB8AC3E}">
        <p14:creationId xmlns:p14="http://schemas.microsoft.com/office/powerpoint/2010/main" val="424706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4331211F-4CD1-4F8C-9E59-A5EA7D4CA47E}"/>
              </a:ext>
            </a:extLst>
          </p:cNvPr>
          <p:cNvSpPr/>
          <p:nvPr/>
        </p:nvSpPr>
        <p:spPr>
          <a:xfrm>
            <a:off x="9684109"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61" name="Rectangle 60">
            <a:extLst>
              <a:ext uri="{FF2B5EF4-FFF2-40B4-BE49-F238E27FC236}">
                <a16:creationId xmlns:a16="http://schemas.microsoft.com/office/drawing/2014/main" id="{E8D9A636-C815-4C09-8A80-925CA1DCC80A}"/>
              </a:ext>
            </a:extLst>
          </p:cNvPr>
          <p:cNvSpPr/>
          <p:nvPr/>
        </p:nvSpPr>
        <p:spPr>
          <a:xfrm>
            <a:off x="7325537"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60" name="Rectangle 59">
            <a:extLst>
              <a:ext uri="{FF2B5EF4-FFF2-40B4-BE49-F238E27FC236}">
                <a16:creationId xmlns:a16="http://schemas.microsoft.com/office/drawing/2014/main" id="{D14D7F7A-7C29-410F-A3EE-C1E743EC1DA8}"/>
              </a:ext>
            </a:extLst>
          </p:cNvPr>
          <p:cNvSpPr/>
          <p:nvPr/>
        </p:nvSpPr>
        <p:spPr>
          <a:xfrm>
            <a:off x="4966965" y="1739834"/>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9" name="Rectangle 58">
            <a:extLst>
              <a:ext uri="{FF2B5EF4-FFF2-40B4-BE49-F238E27FC236}">
                <a16:creationId xmlns:a16="http://schemas.microsoft.com/office/drawing/2014/main" id="{939254C7-44A1-41CC-A401-6A5C6A65A181}"/>
              </a:ext>
            </a:extLst>
          </p:cNvPr>
          <p:cNvSpPr/>
          <p:nvPr/>
        </p:nvSpPr>
        <p:spPr>
          <a:xfrm>
            <a:off x="2599322" y="1739834"/>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3" name="Rectangle 2">
            <a:extLst>
              <a:ext uri="{FF2B5EF4-FFF2-40B4-BE49-F238E27FC236}">
                <a16:creationId xmlns:a16="http://schemas.microsoft.com/office/drawing/2014/main" id="{4B6EA9D5-E320-4A69-8BB4-A17FB0D257F0}"/>
              </a:ext>
            </a:extLst>
          </p:cNvPr>
          <p:cNvSpPr/>
          <p:nvPr/>
        </p:nvSpPr>
        <p:spPr>
          <a:xfrm>
            <a:off x="231680"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Experience Manager: </a:t>
            </a:r>
            <a:r>
              <a:rPr lang="en-US">
                <a:solidFill>
                  <a:schemeClr val="tx1"/>
                </a:solidFill>
                <a:latin typeface="+mj-lt"/>
              </a:rPr>
              <a:t>powerful platform to manage and deliver connected digital experiences across the customer journey from online to physical interactions.</a:t>
            </a:r>
            <a:endParaRPr lang="en-US">
              <a:latin typeface="+mj-lt"/>
            </a:endParaRPr>
          </a:p>
        </p:txBody>
      </p:sp>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892499"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chemeClr val="bg1"/>
                  </a:solidFill>
                  <a:latin typeface="+mj-lt"/>
                  <a:hlinkClick r:id="rId2">
                    <a:extLst>
                      <a:ext uri="{A12FA001-AC4F-418D-AE19-62706E023703}">
                        <ahyp:hlinkClr xmlns:ahyp="http://schemas.microsoft.com/office/drawing/2018/hyperlinkcolor" val="tx"/>
                      </a:ext>
                    </a:extLst>
                  </a:hlinkClick>
                </a:rPr>
                <a:t>Experience Manager Community</a:t>
              </a:r>
              <a:endParaRPr lang="en-US" sz="1400">
                <a:solidFill>
                  <a:schemeClr val="bg1"/>
                </a:solidFill>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478643" y="4213249"/>
            <a:ext cx="2448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rgbClr val="FFFFFF"/>
                  </a:solidFill>
                  <a:latin typeface="+mj-lt"/>
                  <a:hlinkClick r:id="rId3">
                    <a:extLst>
                      <a:ext uri="{A12FA001-AC4F-418D-AE19-62706E023703}">
                        <ahyp:hlinkClr xmlns:ahyp="http://schemas.microsoft.com/office/drawing/2018/hyperlinkcolor" val="tx"/>
                      </a:ext>
                    </a:extLst>
                  </a:hlinkClick>
                </a:rPr>
                <a:t>Learn &amp; Support</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6054318" y="4213249"/>
            <a:ext cx="2448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en-US" sz="1400">
                  <a:solidFill>
                    <a:schemeClr val="bg1"/>
                  </a:solidFill>
                  <a:latin typeface="+mj-lt"/>
                  <a:hlinkClick r:id="rId4">
                    <a:extLst>
                      <a:ext uri="{A12FA001-AC4F-418D-AE19-62706E023703}">
                        <ahyp:hlinkClr xmlns:ahyp="http://schemas.microsoft.com/office/drawing/2018/hyperlinkcolor" val="tx"/>
                      </a:ext>
                    </a:extLst>
                  </a:hlinkClick>
                </a:rPr>
                <a:t>Core Components</a:t>
              </a:r>
              <a:endParaRPr lang="en-US" sz="1400">
                <a:solidFill>
                  <a:schemeClr val="bg1"/>
                </a:solidFill>
                <a:latin typeface="+mj-lt"/>
              </a:endParaRPr>
            </a:p>
          </p:txBody>
        </p:sp>
      </p:grpSp>
      <p:grpSp>
        <p:nvGrpSpPr>
          <p:cNvPr id="40" name="Group 39">
            <a:extLst>
              <a:ext uri="{FF2B5EF4-FFF2-40B4-BE49-F238E27FC236}">
                <a16:creationId xmlns:a16="http://schemas.microsoft.com/office/drawing/2014/main" id="{4A6A09D1-5181-4443-9C5B-2C827A49DC03}"/>
              </a:ext>
            </a:extLst>
          </p:cNvPr>
          <p:cNvGrpSpPr/>
          <p:nvPr/>
        </p:nvGrpSpPr>
        <p:grpSpPr>
          <a:xfrm>
            <a:off x="8632055" y="4213249"/>
            <a:ext cx="2448000" cy="403039"/>
            <a:chOff x="4000500" y="1895754"/>
            <a:chExt cx="1000125" cy="2664807"/>
          </a:xfrm>
        </p:grpSpPr>
        <p:sp>
          <p:nvSpPr>
            <p:cNvPr id="41" name="Rectangle: Rounded Corners 40">
              <a:extLst>
                <a:ext uri="{FF2B5EF4-FFF2-40B4-BE49-F238E27FC236}">
                  <a16:creationId xmlns:a16="http://schemas.microsoft.com/office/drawing/2014/main" id="{335A0DD6-2CEA-48ED-B9A4-8C59FFC7967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2" name="Rectangle: Rounded Corners 41">
              <a:extLst>
                <a:ext uri="{FF2B5EF4-FFF2-40B4-BE49-F238E27FC236}">
                  <a16:creationId xmlns:a16="http://schemas.microsoft.com/office/drawing/2014/main" id="{16BA6C00-24C6-47D7-9875-3087C5E870E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en-US" sz="1400">
                  <a:solidFill>
                    <a:schemeClr val="bg1"/>
                  </a:solidFill>
                  <a:latin typeface="+mj-lt"/>
                  <a:hlinkClick r:id="rId5">
                    <a:extLst>
                      <a:ext uri="{A12FA001-AC4F-418D-AE19-62706E023703}">
                        <ahyp:hlinkClr xmlns:ahyp="http://schemas.microsoft.com/office/drawing/2018/hyperlinkcolor" val="tx"/>
                      </a:ext>
                    </a:extLst>
                  </a:hlinkClick>
                </a:rPr>
                <a:t>Ask the Expert Sessions</a:t>
              </a:r>
              <a:endParaRPr lang="en-US" sz="1400">
                <a:solidFill>
                  <a:schemeClr val="bg1"/>
                </a:solidFill>
                <a:latin typeface="+mj-lt"/>
              </a:endParaRPr>
            </a:p>
          </p:txBody>
        </p:sp>
      </p:grpSp>
      <p:grpSp>
        <p:nvGrpSpPr>
          <p:cNvPr id="137" name="Group 136">
            <a:extLst>
              <a:ext uri="{FF2B5EF4-FFF2-40B4-BE49-F238E27FC236}">
                <a16:creationId xmlns:a16="http://schemas.microsoft.com/office/drawing/2014/main" id="{9CBBF39F-FB71-41E4-AC23-FE6EA9544601}"/>
              </a:ext>
            </a:extLst>
          </p:cNvPr>
          <p:cNvGrpSpPr/>
          <p:nvPr/>
        </p:nvGrpSpPr>
        <p:grpSpPr>
          <a:xfrm>
            <a:off x="340537" y="4774564"/>
            <a:ext cx="3417007" cy="403039"/>
            <a:chOff x="4000500" y="1895754"/>
            <a:chExt cx="1000125" cy="2664807"/>
          </a:xfrm>
        </p:grpSpPr>
        <p:sp>
          <p:nvSpPr>
            <p:cNvPr id="138" name="Rectangle: Rounded Corners 137">
              <a:extLst>
                <a:ext uri="{FF2B5EF4-FFF2-40B4-BE49-F238E27FC236}">
                  <a16:creationId xmlns:a16="http://schemas.microsoft.com/office/drawing/2014/main" id="{C25396A9-2FE2-4196-AB96-B7C90766F25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9" name="Rectangle: Rounded Corners 138">
              <a:extLst>
                <a:ext uri="{FF2B5EF4-FFF2-40B4-BE49-F238E27FC236}">
                  <a16:creationId xmlns:a16="http://schemas.microsoft.com/office/drawing/2014/main" id="{35F443F0-73E7-4EA2-A0A3-E138D03C8EF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chemeClr val="bg1"/>
                  </a:solidFill>
                  <a:latin typeface="+mj-lt"/>
                  <a:hlinkClick r:id="rId6">
                    <a:extLst>
                      <a:ext uri="{A12FA001-AC4F-418D-AE19-62706E023703}">
                        <ahyp:hlinkClr xmlns:ahyp="http://schemas.microsoft.com/office/drawing/2018/hyperlinkcolor" val="tx"/>
                      </a:ext>
                    </a:extLst>
                  </a:hlinkClick>
                </a:rPr>
                <a:t>Experience Manager Security Updates</a:t>
              </a:r>
              <a:endParaRPr lang="en-US" sz="1400">
                <a:solidFill>
                  <a:schemeClr val="bg1"/>
                </a:solidFill>
                <a:latin typeface="+mj-lt"/>
              </a:endParaRPr>
            </a:p>
          </p:txBody>
        </p:sp>
      </p:grpSp>
      <p:grpSp>
        <p:nvGrpSpPr>
          <p:cNvPr id="140" name="Group 139">
            <a:extLst>
              <a:ext uri="{FF2B5EF4-FFF2-40B4-BE49-F238E27FC236}">
                <a16:creationId xmlns:a16="http://schemas.microsoft.com/office/drawing/2014/main" id="{F9F56A93-8C5B-44C0-BA0A-78AFCF047BD3}"/>
              </a:ext>
            </a:extLst>
          </p:cNvPr>
          <p:cNvGrpSpPr/>
          <p:nvPr/>
        </p:nvGrpSpPr>
        <p:grpSpPr>
          <a:xfrm>
            <a:off x="3949001" y="4774563"/>
            <a:ext cx="2972508" cy="403039"/>
            <a:chOff x="4000500" y="1895754"/>
            <a:chExt cx="1000125" cy="2664807"/>
          </a:xfrm>
        </p:grpSpPr>
        <p:sp>
          <p:nvSpPr>
            <p:cNvPr id="141" name="Rectangle: Rounded Corners 140">
              <a:extLst>
                <a:ext uri="{FF2B5EF4-FFF2-40B4-BE49-F238E27FC236}">
                  <a16:creationId xmlns:a16="http://schemas.microsoft.com/office/drawing/2014/main" id="{EF88FB63-3BAE-4048-B275-47FC17BF4E0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42" name="Rectangle: Rounded Corners 141">
              <a:extLst>
                <a:ext uri="{FF2B5EF4-FFF2-40B4-BE49-F238E27FC236}">
                  <a16:creationId xmlns:a16="http://schemas.microsoft.com/office/drawing/2014/main" id="{172B7E4A-80B6-4C4B-A571-673CF24FB01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n-US" sz="1400">
                  <a:solidFill>
                    <a:schemeClr val="bg1"/>
                  </a:solidFill>
                  <a:latin typeface="+mj-lt"/>
                  <a:hlinkClick r:id="rId7">
                    <a:extLst>
                      <a:ext uri="{A12FA001-AC4F-418D-AE19-62706E023703}">
                        <ahyp:hlinkClr xmlns:ahyp="http://schemas.microsoft.com/office/drawing/2018/hyperlinkcolor" val="tx"/>
                      </a:ext>
                    </a:extLst>
                  </a:hlinkClick>
                </a:rPr>
                <a:t>Implementation Guide AEM Sites</a:t>
              </a:r>
              <a:endParaRPr lang="en-US" sz="1400">
                <a:solidFill>
                  <a:schemeClr val="bg1"/>
                </a:solidFill>
                <a:latin typeface="+mj-lt"/>
              </a:endParaRPr>
            </a:p>
          </p:txBody>
        </p:sp>
      </p:grpSp>
      <p:grpSp>
        <p:nvGrpSpPr>
          <p:cNvPr id="44" name="Group 43">
            <a:extLst>
              <a:ext uri="{FF2B5EF4-FFF2-40B4-BE49-F238E27FC236}">
                <a16:creationId xmlns:a16="http://schemas.microsoft.com/office/drawing/2014/main" id="{C2F64731-DCC9-4F8B-BDF0-80CE13172778}"/>
              </a:ext>
            </a:extLst>
          </p:cNvPr>
          <p:cNvGrpSpPr/>
          <p:nvPr/>
        </p:nvGrpSpPr>
        <p:grpSpPr>
          <a:xfrm>
            <a:off x="7062669" y="4774563"/>
            <a:ext cx="3970365" cy="403039"/>
            <a:chOff x="4000500" y="1895754"/>
            <a:chExt cx="1000125" cy="2664807"/>
          </a:xfrm>
        </p:grpSpPr>
        <p:sp>
          <p:nvSpPr>
            <p:cNvPr id="45" name="Rectangle: Rounded Corners 44">
              <a:extLst>
                <a:ext uri="{FF2B5EF4-FFF2-40B4-BE49-F238E27FC236}">
                  <a16:creationId xmlns:a16="http://schemas.microsoft.com/office/drawing/2014/main" id="{166E62C0-9F8F-4D19-8A2C-017D5FDD769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6" name="Rectangle: Rounded Corners 45">
              <a:extLst>
                <a:ext uri="{FF2B5EF4-FFF2-40B4-BE49-F238E27FC236}">
                  <a16:creationId xmlns:a16="http://schemas.microsoft.com/office/drawing/2014/main" id="{3B84E3FB-970F-4EA6-970B-5CABA109E34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chemeClr val="bg1"/>
                  </a:solidFill>
                  <a:latin typeface="+mj-lt"/>
                  <a:hlinkClick r:id="rId8">
                    <a:extLst>
                      <a:ext uri="{A12FA001-AC4F-418D-AE19-62706E023703}">
                        <ahyp:hlinkClr xmlns:ahyp="http://schemas.microsoft.com/office/drawing/2018/hyperlinkcolor" val="tx"/>
                      </a:ext>
                    </a:extLst>
                  </a:hlinkClick>
                </a:rPr>
                <a:t>Implementation Guide Experience Manager Assets</a:t>
              </a:r>
              <a:endParaRPr lang="en-US" sz="1400">
                <a:solidFill>
                  <a:schemeClr val="bg1"/>
                </a:solidFill>
                <a:latin typeface="+mj-lt"/>
              </a:endParaRPr>
            </a:p>
          </p:txBody>
        </p:sp>
      </p:grpSp>
      <p:grpSp>
        <p:nvGrpSpPr>
          <p:cNvPr id="48" name="Group 47">
            <a:extLst>
              <a:ext uri="{FF2B5EF4-FFF2-40B4-BE49-F238E27FC236}">
                <a16:creationId xmlns:a16="http://schemas.microsoft.com/office/drawing/2014/main" id="{3C0209AA-8FDE-4E5D-AC5E-69F1D4E3E8A3}"/>
              </a:ext>
            </a:extLst>
          </p:cNvPr>
          <p:cNvGrpSpPr/>
          <p:nvPr/>
        </p:nvGrpSpPr>
        <p:grpSpPr>
          <a:xfrm>
            <a:off x="340536" y="5349330"/>
            <a:ext cx="4371420" cy="403039"/>
            <a:chOff x="4000500" y="1895754"/>
            <a:chExt cx="1000125" cy="2664807"/>
          </a:xfrm>
        </p:grpSpPr>
        <p:sp>
          <p:nvSpPr>
            <p:cNvPr id="49" name="Rectangle: Rounded Corners 48">
              <a:extLst>
                <a:ext uri="{FF2B5EF4-FFF2-40B4-BE49-F238E27FC236}">
                  <a16:creationId xmlns:a16="http://schemas.microsoft.com/office/drawing/2014/main" id="{0F04F926-EA17-45CF-9EE2-8E7A10A9FAE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0" name="Rectangle: Rounded Corners 49">
              <a:extLst>
                <a:ext uri="{FF2B5EF4-FFF2-40B4-BE49-F238E27FC236}">
                  <a16:creationId xmlns:a16="http://schemas.microsoft.com/office/drawing/2014/main" id="{2ED032AB-4CEE-40B8-8C08-94141DF322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chemeClr val="bg1"/>
                  </a:solidFill>
                  <a:latin typeface="+mj-lt"/>
                  <a:hlinkClick r:id="rId9">
                    <a:extLst>
                      <a:ext uri="{A12FA001-AC4F-418D-AE19-62706E023703}">
                        <ahyp:hlinkClr xmlns:ahyp="http://schemas.microsoft.com/office/drawing/2018/hyperlinkcolor" val="tx"/>
                      </a:ext>
                    </a:extLst>
                  </a:hlinkClick>
                </a:rPr>
                <a:t>Implementation Guide Experience Manager Forms</a:t>
              </a:r>
              <a:endParaRPr lang="en-US" sz="1400">
                <a:solidFill>
                  <a:schemeClr val="bg1"/>
                </a:solidFill>
                <a:latin typeface="+mj-lt"/>
              </a:endParaRPr>
            </a:p>
          </p:txBody>
        </p:sp>
      </p:grpSp>
      <p:grpSp>
        <p:nvGrpSpPr>
          <p:cNvPr id="51" name="Group 50">
            <a:extLst>
              <a:ext uri="{FF2B5EF4-FFF2-40B4-BE49-F238E27FC236}">
                <a16:creationId xmlns:a16="http://schemas.microsoft.com/office/drawing/2014/main" id="{2F871C84-8ECE-4508-A518-DBEEAFA67A0F}"/>
              </a:ext>
            </a:extLst>
          </p:cNvPr>
          <p:cNvGrpSpPr/>
          <p:nvPr/>
        </p:nvGrpSpPr>
        <p:grpSpPr>
          <a:xfrm>
            <a:off x="4944977" y="5349329"/>
            <a:ext cx="4189991" cy="403039"/>
            <a:chOff x="4000500" y="1895754"/>
            <a:chExt cx="1000125" cy="2664807"/>
          </a:xfrm>
        </p:grpSpPr>
        <p:sp>
          <p:nvSpPr>
            <p:cNvPr id="52" name="Rectangle: Rounded Corners 51">
              <a:extLst>
                <a:ext uri="{FF2B5EF4-FFF2-40B4-BE49-F238E27FC236}">
                  <a16:creationId xmlns:a16="http://schemas.microsoft.com/office/drawing/2014/main" id="{851C985A-7273-410F-9C01-216803BBA59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3" name="Rectangle: Rounded Corners 52">
              <a:extLst>
                <a:ext uri="{FF2B5EF4-FFF2-40B4-BE49-F238E27FC236}">
                  <a16:creationId xmlns:a16="http://schemas.microsoft.com/office/drawing/2014/main" id="{BD5BB37B-CF7C-4646-AD9F-F8BD38BED4B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chemeClr val="bg1"/>
                  </a:solidFill>
                  <a:latin typeface="+mj-lt"/>
                  <a:hlinkClick r:id="rId10">
                    <a:extLst>
                      <a:ext uri="{A12FA001-AC4F-418D-AE19-62706E023703}">
                        <ahyp:hlinkClr xmlns:ahyp="http://schemas.microsoft.com/office/drawing/2018/hyperlinkcolor" val="tx"/>
                      </a:ext>
                    </a:extLst>
                  </a:hlinkClick>
                </a:rPr>
                <a:t>Experience Manager as a Cloud Service Overview</a:t>
              </a:r>
              <a:endParaRPr lang="en-US" sz="1400">
                <a:solidFill>
                  <a:schemeClr val="bg1"/>
                </a:solidFill>
                <a:latin typeface="+mj-lt"/>
              </a:endParaRPr>
            </a:p>
          </p:txBody>
        </p:sp>
      </p:grpSp>
      <p:grpSp>
        <p:nvGrpSpPr>
          <p:cNvPr id="54" name="Group 53">
            <a:extLst>
              <a:ext uri="{FF2B5EF4-FFF2-40B4-BE49-F238E27FC236}">
                <a16:creationId xmlns:a16="http://schemas.microsoft.com/office/drawing/2014/main" id="{48BF0802-7EBB-4428-8831-9C705EBA8590}"/>
              </a:ext>
            </a:extLst>
          </p:cNvPr>
          <p:cNvGrpSpPr/>
          <p:nvPr/>
        </p:nvGrpSpPr>
        <p:grpSpPr>
          <a:xfrm>
            <a:off x="3687690" y="5911758"/>
            <a:ext cx="5877277" cy="412110"/>
            <a:chOff x="4000500" y="1895754"/>
            <a:chExt cx="1000125" cy="2664807"/>
          </a:xfrm>
        </p:grpSpPr>
        <p:sp>
          <p:nvSpPr>
            <p:cNvPr id="55" name="Rectangle: Rounded Corners 54">
              <a:extLst>
                <a:ext uri="{FF2B5EF4-FFF2-40B4-BE49-F238E27FC236}">
                  <a16:creationId xmlns:a16="http://schemas.microsoft.com/office/drawing/2014/main" id="{DCBA0A40-4ACB-45E8-A44A-F1877478A66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6" name="Rectangle: Rounded Corners 55">
              <a:extLst>
                <a:ext uri="{FF2B5EF4-FFF2-40B4-BE49-F238E27FC236}">
                  <a16:creationId xmlns:a16="http://schemas.microsoft.com/office/drawing/2014/main" id="{177F306C-7460-4E15-A99C-F85F885F10F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chemeClr val="bg1"/>
                  </a:solidFill>
                  <a:latin typeface="+mj-lt"/>
                  <a:hlinkClick r:id="rId11">
                    <a:extLst>
                      <a:ext uri="{A12FA001-AC4F-418D-AE19-62706E023703}">
                        <ahyp:hlinkClr xmlns:ahyp="http://schemas.microsoft.com/office/drawing/2018/hyperlinkcolor" val="tx"/>
                      </a:ext>
                    </a:extLst>
                  </a:hlinkClick>
                </a:rPr>
                <a:t>Experience Manager as Cloud Service User &amp; Implementation Guides </a:t>
              </a:r>
              <a:endParaRPr lang="en-US" sz="1400">
                <a:solidFill>
                  <a:schemeClr val="bg1"/>
                </a:solidFill>
                <a:latin typeface="+mj-lt"/>
              </a:endParaRPr>
            </a:p>
          </p:txBody>
        </p:sp>
      </p:grpSp>
      <p:grpSp>
        <p:nvGrpSpPr>
          <p:cNvPr id="155" name="Group 154">
            <a:extLst>
              <a:ext uri="{FF2B5EF4-FFF2-40B4-BE49-F238E27FC236}">
                <a16:creationId xmlns:a16="http://schemas.microsoft.com/office/drawing/2014/main" id="{C6CC5046-A70A-4FA7-BFC3-690C83E8ABAA}"/>
              </a:ext>
            </a:extLst>
          </p:cNvPr>
          <p:cNvGrpSpPr/>
          <p:nvPr/>
        </p:nvGrpSpPr>
        <p:grpSpPr>
          <a:xfrm>
            <a:off x="245178" y="1736592"/>
            <a:ext cx="2264128" cy="513060"/>
            <a:chOff x="4000500" y="1895754"/>
            <a:chExt cx="1000125" cy="2664807"/>
          </a:xfrm>
        </p:grpSpPr>
        <p:sp>
          <p:nvSpPr>
            <p:cNvPr id="156" name="Rectangle: Rounded Corners 155">
              <a:extLst>
                <a:ext uri="{FF2B5EF4-FFF2-40B4-BE49-F238E27FC236}">
                  <a16:creationId xmlns:a16="http://schemas.microsoft.com/office/drawing/2014/main" id="{B0064B28-A0D9-4EEF-B0B5-BC5E6EFB2C8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57" name="Rectangle: Rounded Corners 156">
              <a:extLst>
                <a:ext uri="{FF2B5EF4-FFF2-40B4-BE49-F238E27FC236}">
                  <a16:creationId xmlns:a16="http://schemas.microsoft.com/office/drawing/2014/main" id="{AB1F39F6-C7B5-4BE1-B033-483992048D7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en-US" sz="1600" kern="0">
                  <a:solidFill>
                    <a:srgbClr val="FFFFFF"/>
                  </a:solidFill>
                  <a:latin typeface="Adobe Clean ExtraBold"/>
                </a:rPr>
                <a:t>Content Management System</a:t>
              </a:r>
            </a:p>
          </p:txBody>
        </p:sp>
      </p:grpSp>
      <p:grpSp>
        <p:nvGrpSpPr>
          <p:cNvPr id="176" name="Group 175">
            <a:extLst>
              <a:ext uri="{FF2B5EF4-FFF2-40B4-BE49-F238E27FC236}">
                <a16:creationId xmlns:a16="http://schemas.microsoft.com/office/drawing/2014/main" id="{7489C753-717A-46F9-A238-E97AC81A853D}"/>
              </a:ext>
            </a:extLst>
          </p:cNvPr>
          <p:cNvGrpSpPr/>
          <p:nvPr/>
        </p:nvGrpSpPr>
        <p:grpSpPr>
          <a:xfrm>
            <a:off x="2604557" y="1736592"/>
            <a:ext cx="2264128" cy="513060"/>
            <a:chOff x="4000500" y="1895754"/>
            <a:chExt cx="1000125" cy="2664807"/>
          </a:xfrm>
        </p:grpSpPr>
        <p:sp>
          <p:nvSpPr>
            <p:cNvPr id="177" name="Rectangle: Rounded Corners 176">
              <a:extLst>
                <a:ext uri="{FF2B5EF4-FFF2-40B4-BE49-F238E27FC236}">
                  <a16:creationId xmlns:a16="http://schemas.microsoft.com/office/drawing/2014/main" id="{2CA67D79-309C-4D39-8025-788C2A348356}"/>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78" name="Rectangle: Rounded Corners 177">
              <a:extLst>
                <a:ext uri="{FF2B5EF4-FFF2-40B4-BE49-F238E27FC236}">
                  <a16:creationId xmlns:a16="http://schemas.microsoft.com/office/drawing/2014/main" id="{389A6B03-FF49-4A21-BF19-14A21B3D559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en-US" sz="1600" kern="0">
                  <a:solidFill>
                    <a:srgbClr val="FFFFFF"/>
                  </a:solidFill>
                  <a:latin typeface="Adobe Clean ExtraBold"/>
                </a:rPr>
                <a:t>Digital Asset Management</a:t>
              </a:r>
            </a:p>
          </p:txBody>
        </p:sp>
      </p:grpSp>
      <p:grpSp>
        <p:nvGrpSpPr>
          <p:cNvPr id="179" name="Group 178">
            <a:extLst>
              <a:ext uri="{FF2B5EF4-FFF2-40B4-BE49-F238E27FC236}">
                <a16:creationId xmlns:a16="http://schemas.microsoft.com/office/drawing/2014/main" id="{9577391B-275B-42EE-B6AC-3E0653BAA486}"/>
              </a:ext>
            </a:extLst>
          </p:cNvPr>
          <p:cNvGrpSpPr/>
          <p:nvPr/>
        </p:nvGrpSpPr>
        <p:grpSpPr>
          <a:xfrm>
            <a:off x="4963936" y="1736592"/>
            <a:ext cx="2264128" cy="513060"/>
            <a:chOff x="4000500" y="1895754"/>
            <a:chExt cx="1000125" cy="2664807"/>
          </a:xfrm>
        </p:grpSpPr>
        <p:sp>
          <p:nvSpPr>
            <p:cNvPr id="180" name="Rectangle: Rounded Corners 179">
              <a:extLst>
                <a:ext uri="{FF2B5EF4-FFF2-40B4-BE49-F238E27FC236}">
                  <a16:creationId xmlns:a16="http://schemas.microsoft.com/office/drawing/2014/main" id="{5D8A20BF-E4B9-4CB0-9893-0364AB384449}"/>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1" name="Rectangle: Rounded Corners 180">
              <a:extLst>
                <a:ext uri="{FF2B5EF4-FFF2-40B4-BE49-F238E27FC236}">
                  <a16:creationId xmlns:a16="http://schemas.microsoft.com/office/drawing/2014/main" id="{698CE9E4-B936-498A-A2AA-7877D7AD589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en-US" sz="1600" kern="0">
                  <a:solidFill>
                    <a:srgbClr val="FFFFFF"/>
                  </a:solidFill>
                  <a:latin typeface="Adobe Clean ExtraBold"/>
                </a:rPr>
                <a:t>Digital Enrollment </a:t>
              </a:r>
              <a:br>
                <a:rPr lang="en-US" sz="1600" kern="0">
                  <a:solidFill>
                    <a:srgbClr val="FFFFFF"/>
                  </a:solidFill>
                  <a:latin typeface="Adobe Clean ExtraBold"/>
                </a:rPr>
              </a:br>
              <a:r>
                <a:rPr lang="en-US" sz="1600" kern="0">
                  <a:solidFill>
                    <a:srgbClr val="FFFFFF"/>
                  </a:solidFill>
                  <a:latin typeface="Adobe Clean ExtraBold"/>
                </a:rPr>
                <a:t>and Forms</a:t>
              </a:r>
            </a:p>
          </p:txBody>
        </p:sp>
      </p:grpSp>
      <p:grpSp>
        <p:nvGrpSpPr>
          <p:cNvPr id="182" name="Group 181">
            <a:extLst>
              <a:ext uri="{FF2B5EF4-FFF2-40B4-BE49-F238E27FC236}">
                <a16:creationId xmlns:a16="http://schemas.microsoft.com/office/drawing/2014/main" id="{4E85E927-E407-4EC0-BA6A-FEDBD15807D0}"/>
              </a:ext>
            </a:extLst>
          </p:cNvPr>
          <p:cNvGrpSpPr/>
          <p:nvPr/>
        </p:nvGrpSpPr>
        <p:grpSpPr>
          <a:xfrm>
            <a:off x="7323315" y="1736592"/>
            <a:ext cx="2264128" cy="513060"/>
            <a:chOff x="4000500" y="1895754"/>
            <a:chExt cx="1000125" cy="2664807"/>
          </a:xfrm>
        </p:grpSpPr>
        <p:sp>
          <p:nvSpPr>
            <p:cNvPr id="183" name="Rectangle: Rounded Corners 182">
              <a:extLst>
                <a:ext uri="{FF2B5EF4-FFF2-40B4-BE49-F238E27FC236}">
                  <a16:creationId xmlns:a16="http://schemas.microsoft.com/office/drawing/2014/main" id="{723FF75F-6449-4DE9-B65F-6EF3338FD3AB}"/>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4" name="Rectangle: Rounded Corners 183">
              <a:extLst>
                <a:ext uri="{FF2B5EF4-FFF2-40B4-BE49-F238E27FC236}">
                  <a16:creationId xmlns:a16="http://schemas.microsoft.com/office/drawing/2014/main" id="{63FD617E-F543-46FE-8FBB-8CBC6E4F276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en-US" sz="1600" kern="0">
                  <a:solidFill>
                    <a:srgbClr val="FFFFFF"/>
                  </a:solidFill>
                  <a:latin typeface="Adobe Clean ExtraBold"/>
                </a:rPr>
                <a:t>AEM Cloud Service</a:t>
              </a:r>
            </a:p>
          </p:txBody>
        </p:sp>
      </p:grpSp>
      <p:grpSp>
        <p:nvGrpSpPr>
          <p:cNvPr id="185" name="Group 184">
            <a:extLst>
              <a:ext uri="{FF2B5EF4-FFF2-40B4-BE49-F238E27FC236}">
                <a16:creationId xmlns:a16="http://schemas.microsoft.com/office/drawing/2014/main" id="{5CE51B79-CBCD-431C-9EF9-9F340E91AAE5}"/>
              </a:ext>
            </a:extLst>
          </p:cNvPr>
          <p:cNvGrpSpPr/>
          <p:nvPr/>
        </p:nvGrpSpPr>
        <p:grpSpPr>
          <a:xfrm>
            <a:off x="9682694" y="1736592"/>
            <a:ext cx="2264128" cy="513060"/>
            <a:chOff x="4000500" y="1895754"/>
            <a:chExt cx="1000125" cy="2664807"/>
          </a:xfrm>
        </p:grpSpPr>
        <p:sp>
          <p:nvSpPr>
            <p:cNvPr id="186" name="Rectangle: Rounded Corners 185">
              <a:extLst>
                <a:ext uri="{FF2B5EF4-FFF2-40B4-BE49-F238E27FC236}">
                  <a16:creationId xmlns:a16="http://schemas.microsoft.com/office/drawing/2014/main" id="{14DA189A-C267-424D-A84A-F0CDF5AE362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7" name="Rectangle: Rounded Corners 186">
              <a:extLst>
                <a:ext uri="{FF2B5EF4-FFF2-40B4-BE49-F238E27FC236}">
                  <a16:creationId xmlns:a16="http://schemas.microsoft.com/office/drawing/2014/main" id="{DD755E4B-249D-4EF5-BE63-D80F3F32114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FFFFFF"/>
                  </a:solidFill>
                  <a:latin typeface="Adobe Clean ExtraBold"/>
                </a:rPr>
                <a:t>Digital Signage</a:t>
              </a:r>
            </a:p>
          </p:txBody>
        </p:sp>
      </p:grpSp>
      <p:sp>
        <p:nvSpPr>
          <p:cNvPr id="188" name="TextBox 187">
            <a:extLst>
              <a:ext uri="{FF2B5EF4-FFF2-40B4-BE49-F238E27FC236}">
                <a16:creationId xmlns:a16="http://schemas.microsoft.com/office/drawing/2014/main" id="{91650633-82F8-41C9-8AAB-0DBF5B9A7113}"/>
              </a:ext>
            </a:extLst>
          </p:cNvPr>
          <p:cNvSpPr txBox="1"/>
          <p:nvPr/>
        </p:nvSpPr>
        <p:spPr>
          <a:xfrm>
            <a:off x="278037" y="2733042"/>
            <a:ext cx="2198410"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Create and manage your digital experience across all channels with automated tools that make scaling effortless.</a:t>
            </a:r>
          </a:p>
        </p:txBody>
      </p:sp>
      <p:sp>
        <p:nvSpPr>
          <p:cNvPr id="189" name="TextBox 188">
            <a:extLst>
              <a:ext uri="{FF2B5EF4-FFF2-40B4-BE49-F238E27FC236}">
                <a16:creationId xmlns:a16="http://schemas.microsoft.com/office/drawing/2014/main" id="{A5E8DA56-BC77-4400-A60D-3A2B03E83152}"/>
              </a:ext>
            </a:extLst>
          </p:cNvPr>
          <p:cNvSpPr txBox="1"/>
          <p:nvPr/>
        </p:nvSpPr>
        <p:spPr>
          <a:xfrm>
            <a:off x="2641995" y="2733042"/>
            <a:ext cx="2198410" cy="830997"/>
          </a:xfrm>
          <a:prstGeom prst="rect">
            <a:avLst/>
          </a:prstGeom>
          <a:noFill/>
        </p:spPr>
        <p:txBody>
          <a:bodyPr wrap="square">
            <a:spAutoFit/>
          </a:bodyPr>
          <a:lstStyle/>
          <a:p>
            <a:pPr algn="ctr">
              <a:defRPr/>
            </a:pPr>
            <a:r>
              <a:rPr lang="en-US" sz="1200"/>
              <a:t>Spend more time on experiences and less time searching for and adapting content.</a:t>
            </a:r>
          </a:p>
        </p:txBody>
      </p:sp>
      <p:sp>
        <p:nvSpPr>
          <p:cNvPr id="190" name="TextBox 189">
            <a:extLst>
              <a:ext uri="{FF2B5EF4-FFF2-40B4-BE49-F238E27FC236}">
                <a16:creationId xmlns:a16="http://schemas.microsoft.com/office/drawing/2014/main" id="{F9EE1822-5188-42B6-A81D-2EB1443E4EB4}"/>
              </a:ext>
            </a:extLst>
          </p:cNvPr>
          <p:cNvSpPr txBox="1"/>
          <p:nvPr/>
        </p:nvSpPr>
        <p:spPr>
          <a:xfrm>
            <a:off x="5005953" y="2733042"/>
            <a:ext cx="219841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End-to-end solution that connects your forms and communications processes.</a:t>
            </a:r>
          </a:p>
        </p:txBody>
      </p:sp>
      <p:sp>
        <p:nvSpPr>
          <p:cNvPr id="191" name="TextBox 190">
            <a:extLst>
              <a:ext uri="{FF2B5EF4-FFF2-40B4-BE49-F238E27FC236}">
                <a16:creationId xmlns:a16="http://schemas.microsoft.com/office/drawing/2014/main" id="{A21EF16B-8DFE-4343-8ECB-1647A132B036}"/>
              </a:ext>
            </a:extLst>
          </p:cNvPr>
          <p:cNvSpPr txBox="1"/>
          <p:nvPr/>
        </p:nvSpPr>
        <p:spPr>
          <a:xfrm>
            <a:off x="7369911" y="2733042"/>
            <a:ext cx="2198410" cy="1015663"/>
          </a:xfrm>
          <a:prstGeom prst="rect">
            <a:avLst/>
          </a:prstGeom>
          <a:noFill/>
        </p:spPr>
        <p:txBody>
          <a:bodyPr wrap="square">
            <a:spAutoFit/>
          </a:bodyPr>
          <a:lstStyle/>
          <a:p>
            <a:pPr algn="ctr">
              <a:defRPr/>
            </a:pPr>
            <a:r>
              <a:rPr lang="en-US" sz="1200"/>
              <a:t>The first cloud-native enterprise-grade content management system featuring optimal performance, with great SLAs and security.</a:t>
            </a:r>
          </a:p>
        </p:txBody>
      </p:sp>
      <p:sp>
        <p:nvSpPr>
          <p:cNvPr id="192" name="TextBox 191">
            <a:extLst>
              <a:ext uri="{FF2B5EF4-FFF2-40B4-BE49-F238E27FC236}">
                <a16:creationId xmlns:a16="http://schemas.microsoft.com/office/drawing/2014/main" id="{E808A490-122A-4878-B51A-B3209D20AD56}"/>
              </a:ext>
            </a:extLst>
          </p:cNvPr>
          <p:cNvSpPr txBox="1"/>
          <p:nvPr/>
        </p:nvSpPr>
        <p:spPr>
          <a:xfrm>
            <a:off x="9733869" y="2733042"/>
            <a:ext cx="219841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Easily connect online and in-store experiences with interactive signage that’s responsive to customer data and on-side triggers.</a:t>
            </a:r>
          </a:p>
        </p:txBody>
      </p:sp>
      <p:pic>
        <p:nvPicPr>
          <p:cNvPr id="5" name="Graphic 4" descr="Signal outline">
            <a:extLst>
              <a:ext uri="{FF2B5EF4-FFF2-40B4-BE49-F238E27FC236}">
                <a16:creationId xmlns:a16="http://schemas.microsoft.com/office/drawing/2014/main" id="{79CF7A54-F0FA-41C7-99E0-446020C145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17626" y="2290752"/>
            <a:ext cx="535329" cy="535329"/>
          </a:xfrm>
          <a:prstGeom prst="rect">
            <a:avLst/>
          </a:prstGeom>
        </p:spPr>
      </p:pic>
      <p:pic>
        <p:nvPicPr>
          <p:cNvPr id="7" name="Graphic 6" descr="Syncing cloud outline">
            <a:extLst>
              <a:ext uri="{FF2B5EF4-FFF2-40B4-BE49-F238E27FC236}">
                <a16:creationId xmlns:a16="http://schemas.microsoft.com/office/drawing/2014/main" id="{371819C5-9D0F-48C5-99E9-573A51C0BFC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54292" y="2309395"/>
            <a:ext cx="535329" cy="535329"/>
          </a:xfrm>
          <a:prstGeom prst="rect">
            <a:avLst/>
          </a:prstGeom>
        </p:spPr>
      </p:pic>
      <p:pic>
        <p:nvPicPr>
          <p:cNvPr id="10" name="Graphic 9" descr="Cloud Computing outline">
            <a:extLst>
              <a:ext uri="{FF2B5EF4-FFF2-40B4-BE49-F238E27FC236}">
                <a16:creationId xmlns:a16="http://schemas.microsoft.com/office/drawing/2014/main" id="{9293A025-9C38-42FF-86F2-1DE48BCAAB6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7071" y="2299824"/>
            <a:ext cx="535329" cy="535329"/>
          </a:xfrm>
          <a:prstGeom prst="rect">
            <a:avLst/>
          </a:prstGeom>
        </p:spPr>
      </p:pic>
      <p:pic>
        <p:nvPicPr>
          <p:cNvPr id="12" name="Graphic 11" descr="Clipboard outline">
            <a:extLst>
              <a:ext uri="{FF2B5EF4-FFF2-40B4-BE49-F238E27FC236}">
                <a16:creationId xmlns:a16="http://schemas.microsoft.com/office/drawing/2014/main" id="{C55629E4-044C-4F7B-991A-85A2C7B6B3E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37493" y="2290753"/>
            <a:ext cx="535329" cy="535329"/>
          </a:xfrm>
          <a:prstGeom prst="rect">
            <a:avLst/>
          </a:prstGeom>
        </p:spPr>
      </p:pic>
      <p:pic>
        <p:nvPicPr>
          <p:cNvPr id="14" name="Graphic 13" descr="Hierarchy outline">
            <a:extLst>
              <a:ext uri="{FF2B5EF4-FFF2-40B4-BE49-F238E27FC236}">
                <a16:creationId xmlns:a16="http://schemas.microsoft.com/office/drawing/2014/main" id="{616B07D7-6FC9-4C31-8267-74DD07FCAE4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29041" y="2293649"/>
            <a:ext cx="535329" cy="535329"/>
          </a:xfrm>
          <a:prstGeom prst="rect">
            <a:avLst/>
          </a:prstGeom>
        </p:spPr>
      </p:pic>
      <p:grpSp>
        <p:nvGrpSpPr>
          <p:cNvPr id="64" name="Group 63">
            <a:extLst>
              <a:ext uri="{FF2B5EF4-FFF2-40B4-BE49-F238E27FC236}">
                <a16:creationId xmlns:a16="http://schemas.microsoft.com/office/drawing/2014/main" id="{2014BB76-1C3F-40A3-8F54-6009A881EB19}"/>
              </a:ext>
            </a:extLst>
          </p:cNvPr>
          <p:cNvGrpSpPr/>
          <p:nvPr/>
        </p:nvGrpSpPr>
        <p:grpSpPr>
          <a:xfrm>
            <a:off x="339927" y="5909605"/>
            <a:ext cx="3173714" cy="403039"/>
            <a:chOff x="4000500" y="1895754"/>
            <a:chExt cx="1000125" cy="2664807"/>
          </a:xfrm>
        </p:grpSpPr>
        <p:sp>
          <p:nvSpPr>
            <p:cNvPr id="65" name="Rectangle: Rounded Corners 64">
              <a:extLst>
                <a:ext uri="{FF2B5EF4-FFF2-40B4-BE49-F238E27FC236}">
                  <a16:creationId xmlns:a16="http://schemas.microsoft.com/office/drawing/2014/main" id="{7F22AC29-0BCA-4CD1-9057-C4B8D373C72C}"/>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66" name="Rectangle: Rounded Corners 65">
              <a:extLst>
                <a:ext uri="{FF2B5EF4-FFF2-40B4-BE49-F238E27FC236}">
                  <a16:creationId xmlns:a16="http://schemas.microsoft.com/office/drawing/2014/main" id="{7B4E6C50-4626-497F-A2BF-418A51BBCD7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rgbClr val="FFFFFF"/>
                  </a:solidFill>
                  <a:latin typeface="+mj-lt"/>
                  <a:hlinkClick r:id="rId22">
                    <a:extLst>
                      <a:ext uri="{A12FA001-AC4F-418D-AE19-62706E023703}">
                        <ahyp:hlinkClr xmlns:ahyp="http://schemas.microsoft.com/office/drawing/2018/hyperlinkcolor" val="tx"/>
                      </a:ext>
                    </a:extLst>
                  </a:hlinkClick>
                </a:rPr>
                <a:t>Experience Manager Documentation</a:t>
              </a:r>
              <a:endParaRPr lang="en-US">
                <a:solidFill>
                  <a:srgbClr val="FFFFFF"/>
                </a:solidFill>
              </a:endParaRPr>
            </a:p>
          </p:txBody>
        </p:sp>
      </p:grpSp>
    </p:spTree>
    <p:extLst>
      <p:ext uri="{BB962C8B-B14F-4D97-AF65-F5344CB8AC3E}">
        <p14:creationId xmlns:p14="http://schemas.microsoft.com/office/powerpoint/2010/main" val="1609366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Campaign: </a:t>
            </a:r>
            <a:r>
              <a:rPr lang="en-US">
                <a:solidFill>
                  <a:schemeClr val="tx1"/>
                </a:solidFill>
                <a:latin typeface="+mj-lt"/>
              </a:rPr>
              <a:t>Cross-channel campaign management tool that helps you improve and personalize campaigns across all of your media.</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Simplify Campaign Management</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738664"/>
            </a:xfrm>
            <a:prstGeom prst="rect">
              <a:avLst/>
            </a:prstGeom>
            <a:noFill/>
          </p:spPr>
          <p:txBody>
            <a:bodyPr wrap="square">
              <a:spAutoFit/>
            </a:bodyPr>
            <a:lstStyle/>
            <a:p>
              <a:pPr algn="ctr"/>
              <a:r>
                <a:rPr lang="en-US" sz="1400"/>
                <a:t>Manage your data and monitor the performance of your campaigns from one place.</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Be More Engaging</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en-US" sz="1400"/>
                <a:t>Use personalized, contextual, and real-time messages to deliver a compelling customer experience.</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Automate</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en-US" sz="1400"/>
                <a:t>Use marketing automation to increase your campaign productivity and reduce your time to market.</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6" y="4213249"/>
            <a:ext cx="3600000"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2">
                    <a:extLst>
                      <a:ext uri="{A12FA001-AC4F-418D-AE19-62706E023703}">
                        <ahyp:hlinkClr xmlns:ahyp="http://schemas.microsoft.com/office/drawing/2018/hyperlinkcolor" val="tx"/>
                      </a:ext>
                    </a:extLst>
                  </a:hlinkClick>
                </a:rPr>
                <a:t>Implementation Guide Campaign Classic</a:t>
              </a:r>
              <a:endParaRPr lang="en-US" sz="1400">
                <a:solidFill>
                  <a:schemeClr val="bg1"/>
                </a:solidFill>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4090545" y="4213249"/>
            <a:ext cx="3600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chemeClr val="bg1"/>
                  </a:solidFill>
                  <a:latin typeface="+mj-lt"/>
                  <a:hlinkClick r:id="rId3">
                    <a:extLst>
                      <a:ext uri="{A12FA001-AC4F-418D-AE19-62706E023703}">
                        <ahyp:hlinkClr xmlns:ahyp="http://schemas.microsoft.com/office/drawing/2018/hyperlinkcolor" val="tx"/>
                      </a:ext>
                    </a:extLst>
                  </a:hlinkClick>
                </a:rPr>
                <a:t>Campaign Community Classic</a:t>
              </a:r>
              <a:endParaRPr lang="en-US" sz="1400">
                <a:solidFill>
                  <a:schemeClr val="bg1"/>
                </a:solidFill>
                <a:latin typeface="+mj-lt"/>
              </a:endParaRP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7856524" y="4213249"/>
            <a:ext cx="3600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n-US" sz="1400">
                  <a:solidFill>
                    <a:schemeClr val="bg1"/>
                  </a:solidFill>
                  <a:latin typeface="+mj-lt"/>
                  <a:hlinkClick r:id="rId4">
                    <a:extLst>
                      <a:ext uri="{A12FA001-AC4F-418D-AE19-62706E023703}">
                        <ahyp:hlinkClr xmlns:ahyp="http://schemas.microsoft.com/office/drawing/2018/hyperlinkcolor" val="tx"/>
                      </a:ext>
                    </a:extLst>
                  </a:hlinkClick>
                </a:rPr>
                <a:t>Learn &amp; Support Campaign Classic</a:t>
              </a:r>
              <a:endParaRPr lang="en-US" sz="1400">
                <a:solidFill>
                  <a:schemeClr val="bg1"/>
                </a:solidFill>
                <a:latin typeface="+mj-lt"/>
              </a:endParaRPr>
            </a:p>
          </p:txBody>
        </p:sp>
      </p:grpSp>
      <p:grpSp>
        <p:nvGrpSpPr>
          <p:cNvPr id="137" name="Group 136">
            <a:extLst>
              <a:ext uri="{FF2B5EF4-FFF2-40B4-BE49-F238E27FC236}">
                <a16:creationId xmlns:a16="http://schemas.microsoft.com/office/drawing/2014/main" id="{9CBBF39F-FB71-41E4-AC23-FE6EA9544601}"/>
              </a:ext>
            </a:extLst>
          </p:cNvPr>
          <p:cNvGrpSpPr/>
          <p:nvPr/>
        </p:nvGrpSpPr>
        <p:grpSpPr>
          <a:xfrm>
            <a:off x="340536" y="4774564"/>
            <a:ext cx="3600000" cy="403039"/>
            <a:chOff x="4000500" y="1895754"/>
            <a:chExt cx="1000125" cy="2664807"/>
          </a:xfrm>
        </p:grpSpPr>
        <p:sp>
          <p:nvSpPr>
            <p:cNvPr id="138" name="Rectangle: Rounded Corners 137">
              <a:extLst>
                <a:ext uri="{FF2B5EF4-FFF2-40B4-BE49-F238E27FC236}">
                  <a16:creationId xmlns:a16="http://schemas.microsoft.com/office/drawing/2014/main" id="{C25396A9-2FE2-4196-AB96-B7C90766F25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9" name="Rectangle: Rounded Corners 138">
              <a:extLst>
                <a:ext uri="{FF2B5EF4-FFF2-40B4-BE49-F238E27FC236}">
                  <a16:creationId xmlns:a16="http://schemas.microsoft.com/office/drawing/2014/main" id="{35F443F0-73E7-4EA2-A0A3-E138D03C8EF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n-US" sz="1400">
                  <a:solidFill>
                    <a:schemeClr val="bg1"/>
                  </a:solidFill>
                  <a:latin typeface="+mj-lt"/>
                  <a:hlinkClick r:id="rId5">
                    <a:extLst>
                      <a:ext uri="{A12FA001-AC4F-418D-AE19-62706E023703}">
                        <ahyp:hlinkClr xmlns:ahyp="http://schemas.microsoft.com/office/drawing/2018/hyperlinkcolor" val="tx"/>
                      </a:ext>
                    </a:extLst>
                  </a:hlinkClick>
                </a:rPr>
                <a:t>Implementation Guide Campaign Standard</a:t>
              </a:r>
              <a:endParaRPr lang="en-US" sz="1400">
                <a:solidFill>
                  <a:schemeClr val="bg1"/>
                </a:solidFill>
                <a:latin typeface="+mj-lt"/>
              </a:endParaRPr>
            </a:p>
          </p:txBody>
        </p:sp>
      </p:grpSp>
      <p:grpSp>
        <p:nvGrpSpPr>
          <p:cNvPr id="140" name="Group 139">
            <a:extLst>
              <a:ext uri="{FF2B5EF4-FFF2-40B4-BE49-F238E27FC236}">
                <a16:creationId xmlns:a16="http://schemas.microsoft.com/office/drawing/2014/main" id="{F9F56A93-8C5B-44C0-BA0A-78AFCF047BD3}"/>
              </a:ext>
            </a:extLst>
          </p:cNvPr>
          <p:cNvGrpSpPr/>
          <p:nvPr/>
        </p:nvGrpSpPr>
        <p:grpSpPr>
          <a:xfrm>
            <a:off x="4090545" y="4774563"/>
            <a:ext cx="3600000" cy="403039"/>
            <a:chOff x="4000500" y="1895754"/>
            <a:chExt cx="1000125" cy="2664807"/>
          </a:xfrm>
        </p:grpSpPr>
        <p:sp>
          <p:nvSpPr>
            <p:cNvPr id="141" name="Rectangle: Rounded Corners 140">
              <a:extLst>
                <a:ext uri="{FF2B5EF4-FFF2-40B4-BE49-F238E27FC236}">
                  <a16:creationId xmlns:a16="http://schemas.microsoft.com/office/drawing/2014/main" id="{EF88FB63-3BAE-4048-B275-47FC17BF4E0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42" name="Rectangle: Rounded Corners 141">
              <a:extLst>
                <a:ext uri="{FF2B5EF4-FFF2-40B4-BE49-F238E27FC236}">
                  <a16:creationId xmlns:a16="http://schemas.microsoft.com/office/drawing/2014/main" id="{172B7E4A-80B6-4C4B-A571-673CF24FB01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en-US" sz="1400">
                  <a:solidFill>
                    <a:schemeClr val="bg1"/>
                  </a:solidFill>
                  <a:latin typeface="+mj-lt"/>
                  <a:hlinkClick r:id="rId6">
                    <a:extLst>
                      <a:ext uri="{A12FA001-AC4F-418D-AE19-62706E023703}">
                        <ahyp:hlinkClr xmlns:ahyp="http://schemas.microsoft.com/office/drawing/2018/hyperlinkcolor" val="tx"/>
                      </a:ext>
                    </a:extLst>
                  </a:hlinkClick>
                </a:rPr>
                <a:t>Campaign Community Standard</a:t>
              </a:r>
              <a:endParaRPr lang="en-US" sz="1400">
                <a:solidFill>
                  <a:schemeClr val="bg1"/>
                </a:solidFill>
                <a:latin typeface="+mj-lt"/>
              </a:endParaRPr>
            </a:p>
          </p:txBody>
        </p:sp>
      </p:grpSp>
      <p:grpSp>
        <p:nvGrpSpPr>
          <p:cNvPr id="44" name="Group 43">
            <a:extLst>
              <a:ext uri="{FF2B5EF4-FFF2-40B4-BE49-F238E27FC236}">
                <a16:creationId xmlns:a16="http://schemas.microsoft.com/office/drawing/2014/main" id="{C2F64731-DCC9-4F8B-BDF0-80CE13172778}"/>
              </a:ext>
            </a:extLst>
          </p:cNvPr>
          <p:cNvGrpSpPr/>
          <p:nvPr/>
        </p:nvGrpSpPr>
        <p:grpSpPr>
          <a:xfrm>
            <a:off x="7856524" y="4774563"/>
            <a:ext cx="3600000" cy="403039"/>
            <a:chOff x="4000500" y="1895754"/>
            <a:chExt cx="1000125" cy="2664807"/>
          </a:xfrm>
        </p:grpSpPr>
        <p:sp>
          <p:nvSpPr>
            <p:cNvPr id="45" name="Rectangle: Rounded Corners 44">
              <a:extLst>
                <a:ext uri="{FF2B5EF4-FFF2-40B4-BE49-F238E27FC236}">
                  <a16:creationId xmlns:a16="http://schemas.microsoft.com/office/drawing/2014/main" id="{166E62C0-9F8F-4D19-8A2C-017D5FDD769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6" name="Rectangle: Rounded Corners 45">
              <a:extLst>
                <a:ext uri="{FF2B5EF4-FFF2-40B4-BE49-F238E27FC236}">
                  <a16:creationId xmlns:a16="http://schemas.microsoft.com/office/drawing/2014/main" id="{3B84E3FB-970F-4EA6-970B-5CABA109E34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n-US" sz="1400">
                  <a:solidFill>
                    <a:schemeClr val="bg1"/>
                  </a:solidFill>
                  <a:latin typeface="+mj-lt"/>
                  <a:hlinkClick r:id="rId7">
                    <a:extLst>
                      <a:ext uri="{A12FA001-AC4F-418D-AE19-62706E023703}">
                        <ahyp:hlinkClr xmlns:ahyp="http://schemas.microsoft.com/office/drawing/2018/hyperlinkcolor" val="tx"/>
                      </a:ext>
                    </a:extLst>
                  </a:hlinkClick>
                </a:rPr>
                <a:t>Learn &amp; Support Campaign Standard</a:t>
              </a:r>
              <a:endParaRPr lang="en-US" sz="1400">
                <a:solidFill>
                  <a:schemeClr val="bg1"/>
                </a:solidFill>
                <a:latin typeface="+mj-lt"/>
              </a:endParaRPr>
            </a:p>
          </p:txBody>
        </p:sp>
      </p:grpSp>
      <p:grpSp>
        <p:nvGrpSpPr>
          <p:cNvPr id="48" name="Group 47">
            <a:extLst>
              <a:ext uri="{FF2B5EF4-FFF2-40B4-BE49-F238E27FC236}">
                <a16:creationId xmlns:a16="http://schemas.microsoft.com/office/drawing/2014/main" id="{3C0209AA-8FDE-4E5D-AC5E-69F1D4E3E8A3}"/>
              </a:ext>
            </a:extLst>
          </p:cNvPr>
          <p:cNvGrpSpPr/>
          <p:nvPr/>
        </p:nvGrpSpPr>
        <p:grpSpPr>
          <a:xfrm>
            <a:off x="340537" y="5340452"/>
            <a:ext cx="3600000" cy="403039"/>
            <a:chOff x="4000500" y="1895754"/>
            <a:chExt cx="1000125" cy="2664807"/>
          </a:xfrm>
        </p:grpSpPr>
        <p:sp>
          <p:nvSpPr>
            <p:cNvPr id="49" name="Rectangle: Rounded Corners 48">
              <a:extLst>
                <a:ext uri="{FF2B5EF4-FFF2-40B4-BE49-F238E27FC236}">
                  <a16:creationId xmlns:a16="http://schemas.microsoft.com/office/drawing/2014/main" id="{0F04F926-EA17-45CF-9EE2-8E7A10A9FAE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0" name="Rectangle: Rounded Corners 49">
              <a:extLst>
                <a:ext uri="{FF2B5EF4-FFF2-40B4-BE49-F238E27FC236}">
                  <a16:creationId xmlns:a16="http://schemas.microsoft.com/office/drawing/2014/main" id="{2ED032AB-4CEE-40B8-8C08-94141DF322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en-US" sz="1400">
                  <a:solidFill>
                    <a:schemeClr val="bg1"/>
                  </a:solidFill>
                  <a:latin typeface="+mj-lt"/>
                  <a:hlinkClick r:id="rId8">
                    <a:extLst>
                      <a:ext uri="{A12FA001-AC4F-418D-AE19-62706E023703}">
                        <ahyp:hlinkClr xmlns:ahyp="http://schemas.microsoft.com/office/drawing/2018/hyperlinkcolor" val="tx"/>
                      </a:ext>
                    </a:extLst>
                  </a:hlinkClick>
                </a:rPr>
                <a:t>Campaign Exchange</a:t>
              </a:r>
              <a:endParaRPr lang="en-US" sz="1400">
                <a:solidFill>
                  <a:schemeClr val="bg1"/>
                </a:solidFill>
                <a:latin typeface="+mj-lt"/>
              </a:endParaRPr>
            </a:p>
          </p:txBody>
        </p:sp>
      </p:grpSp>
      <p:pic>
        <p:nvPicPr>
          <p:cNvPr id="60" name="Graphic 59">
            <a:extLst>
              <a:ext uri="{FF2B5EF4-FFF2-40B4-BE49-F238E27FC236}">
                <a16:creationId xmlns:a16="http://schemas.microsoft.com/office/drawing/2014/main" id="{FF4F0424-43F8-43D0-8533-1067D9FFD2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98670" y="2376636"/>
            <a:ext cx="415699" cy="447675"/>
          </a:xfrm>
          <a:prstGeom prst="rect">
            <a:avLst/>
          </a:prstGeom>
        </p:spPr>
      </p:pic>
      <p:pic>
        <p:nvPicPr>
          <p:cNvPr id="64" name="Graphic 63">
            <a:extLst>
              <a:ext uri="{FF2B5EF4-FFF2-40B4-BE49-F238E27FC236}">
                <a16:creationId xmlns:a16="http://schemas.microsoft.com/office/drawing/2014/main" id="{2406921E-5158-4FE7-B1F9-3CA2D7145F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40907" y="2452060"/>
            <a:ext cx="533259" cy="348100"/>
          </a:xfrm>
          <a:prstGeom prst="rect">
            <a:avLst/>
          </a:prstGeom>
        </p:spPr>
      </p:pic>
      <p:pic>
        <p:nvPicPr>
          <p:cNvPr id="66" name="Graphic 65">
            <a:extLst>
              <a:ext uri="{FF2B5EF4-FFF2-40B4-BE49-F238E27FC236}">
                <a16:creationId xmlns:a16="http://schemas.microsoft.com/office/drawing/2014/main" id="{BCE144A0-CBF5-4EFE-800F-1D6927D36DB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77631" y="2402674"/>
            <a:ext cx="431975" cy="446871"/>
          </a:xfrm>
          <a:prstGeom prst="rect">
            <a:avLst/>
          </a:prstGeom>
        </p:spPr>
      </p:pic>
    </p:spTree>
    <p:extLst>
      <p:ext uri="{BB962C8B-B14F-4D97-AF65-F5344CB8AC3E}">
        <p14:creationId xmlns:p14="http://schemas.microsoft.com/office/powerpoint/2010/main" val="1214526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Experience Platform: </a:t>
            </a:r>
            <a:r>
              <a:rPr lang="en-US" b="0" i="0">
                <a:solidFill>
                  <a:srgbClr val="000000"/>
                </a:solidFill>
                <a:effectLst/>
                <a:latin typeface="+mj-lt"/>
              </a:rPr>
              <a:t>Platform enables organizations to centralize and standardize customer data and content from any system and apply data science and machine learning to dramatically improve the design and delivery of rich, personalized customer experiences.</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2115293"/>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Customer Journey Analytics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738664"/>
            </a:xfrm>
            <a:prstGeom prst="rect">
              <a:avLst/>
            </a:prstGeom>
            <a:noFill/>
          </p:spPr>
          <p:txBody>
            <a:bodyPr wrap="square">
              <a:spAutoFit/>
            </a:bodyPr>
            <a:lstStyle/>
            <a:p>
              <a:pPr algn="ctr"/>
              <a:r>
                <a:rPr lang="en-US" sz="1400" b="0" i="0">
                  <a:solidFill>
                    <a:srgbClr val="000000"/>
                  </a:solidFill>
                  <a:effectLst/>
                  <a:latin typeface="adobe-clean-ux"/>
                </a:rPr>
                <a:t>Adobe’s next-generation solution for cross-channel analytics, based on Adobe Experience Platform</a:t>
              </a:r>
              <a:endParaRPr lang="en-US" sz="1400"/>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2115293"/>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Journey Orchestration</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en-US" sz="1400"/>
                <a:t>As a business user, learn how to combine event, orchestration, and action activities to build a journey</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2115293"/>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Real-time CDP</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523220"/>
            </a:xfrm>
            <a:prstGeom prst="rect">
              <a:avLst/>
            </a:prstGeom>
            <a:noFill/>
          </p:spPr>
          <p:txBody>
            <a:bodyPr wrap="square">
              <a:spAutoFit/>
            </a:bodyPr>
            <a:lstStyle/>
            <a:p>
              <a:pPr algn="ctr"/>
              <a:r>
                <a:rPr lang="en-US" sz="1400"/>
                <a:t>Achieve a single view of your customer by combining data from across the enterprise</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615921"/>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2">
                    <a:extLst>
                      <a:ext uri="{A12FA001-AC4F-418D-AE19-62706E023703}">
                        <ahyp:hlinkClr xmlns:ahyp="http://schemas.microsoft.com/office/drawing/2018/hyperlinkcolor" val="tx"/>
                      </a:ext>
                    </a:extLst>
                  </a:hlinkClick>
                </a:rPr>
                <a:t>Implementation Guide</a:t>
              </a:r>
              <a:endParaRPr lang="en-US" sz="1050" kern="1400">
                <a:ln>
                  <a:noFill/>
                </a:ln>
                <a:solidFill>
                  <a:schemeClr val="bg1"/>
                </a:solidFill>
                <a:effectLst/>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080604" y="4615921"/>
            <a:ext cx="2929497"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3">
                    <a:extLst>
                      <a:ext uri="{A12FA001-AC4F-418D-AE19-62706E023703}">
                        <ahyp:hlinkClr xmlns:ahyp="http://schemas.microsoft.com/office/drawing/2018/hyperlinkcolor" val="tx"/>
                      </a:ext>
                    </a:extLst>
                  </a:hlinkClick>
                </a:rPr>
                <a:t>Experience Platform Community</a:t>
              </a:r>
              <a:endParaRPr lang="en-US" sz="1050" kern="1400">
                <a:ln>
                  <a:noFill/>
                </a:ln>
                <a:solidFill>
                  <a:schemeClr val="bg1"/>
                </a:solidFill>
                <a:effectLst/>
                <a:latin typeface="+mj-lt"/>
              </a:endParaRP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6144518" y="4615921"/>
            <a:ext cx="2604241"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rgbClr val="FFFFFF"/>
                  </a:solidFill>
                  <a:effectLst/>
                  <a:latin typeface="+mj-lt"/>
                  <a:hlinkClick r:id="rId4">
                    <a:extLst>
                      <a:ext uri="{A12FA001-AC4F-418D-AE19-62706E023703}">
                        <ahyp:hlinkClr xmlns:ahyp="http://schemas.microsoft.com/office/drawing/2018/hyperlinkcolor" val="tx"/>
                      </a:ext>
                    </a:extLst>
                  </a:hlinkClick>
                </a:rPr>
                <a:t>Learn &amp; Support</a:t>
              </a:r>
              <a:endParaRPr lang="en-US" sz="1050" kern="1400">
                <a:ln>
                  <a:noFill/>
                </a:ln>
                <a:solidFill>
                  <a:srgbClr val="FFFFFF"/>
                </a:solidFill>
                <a:effectLst/>
                <a:latin typeface="+mj-lt"/>
                <a:hlinkClick r:id="rId4">
                  <a:extLst>
                    <a:ext uri="{A12FA001-AC4F-418D-AE19-62706E023703}">
                      <ahyp:hlinkClr xmlns:ahyp="http://schemas.microsoft.com/office/drawing/2018/hyperlinkcolor" val="tx"/>
                    </a:ext>
                  </a:extLst>
                </a:hlinkClick>
              </a:endParaRPr>
            </a:p>
          </p:txBody>
        </p:sp>
      </p:grpSp>
      <p:pic>
        <p:nvPicPr>
          <p:cNvPr id="43" name="Graphic 42" descr="Bar chart outline">
            <a:extLst>
              <a:ext uri="{FF2B5EF4-FFF2-40B4-BE49-F238E27FC236}">
                <a16:creationId xmlns:a16="http://schemas.microsoft.com/office/drawing/2014/main" id="{0398B962-A6D1-4F50-8FD2-834EA4B5463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971396" y="2789187"/>
            <a:ext cx="417484" cy="417484"/>
          </a:xfrm>
          <a:prstGeom prst="rect">
            <a:avLst/>
          </a:prstGeom>
        </p:spPr>
      </p:pic>
      <p:pic>
        <p:nvPicPr>
          <p:cNvPr id="9" name="Graphic 8" descr="Circles with arrows outline">
            <a:extLst>
              <a:ext uri="{FF2B5EF4-FFF2-40B4-BE49-F238E27FC236}">
                <a16:creationId xmlns:a16="http://schemas.microsoft.com/office/drawing/2014/main" id="{912BC450-F3FE-4938-AFED-F06245D1BF0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905995" y="2825247"/>
            <a:ext cx="380009" cy="380009"/>
          </a:xfrm>
          <a:prstGeom prst="rect">
            <a:avLst/>
          </a:prstGeom>
        </p:spPr>
      </p:pic>
      <p:pic>
        <p:nvPicPr>
          <p:cNvPr id="52" name="Graphic 51" descr="Bullseye outline">
            <a:extLst>
              <a:ext uri="{FF2B5EF4-FFF2-40B4-BE49-F238E27FC236}">
                <a16:creationId xmlns:a16="http://schemas.microsoft.com/office/drawing/2014/main" id="{EE2485F0-66FB-4220-B12D-BE3FC6B5EF4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787076" y="2825374"/>
            <a:ext cx="403040" cy="403040"/>
          </a:xfrm>
          <a:prstGeom prst="rect">
            <a:avLst/>
          </a:prstGeom>
        </p:spPr>
      </p:pic>
      <p:grpSp>
        <p:nvGrpSpPr>
          <p:cNvPr id="35" name="Group 34">
            <a:extLst>
              <a:ext uri="{FF2B5EF4-FFF2-40B4-BE49-F238E27FC236}">
                <a16:creationId xmlns:a16="http://schemas.microsoft.com/office/drawing/2014/main" id="{E119C119-DDF3-4026-8F48-19B1421CE809}"/>
              </a:ext>
            </a:extLst>
          </p:cNvPr>
          <p:cNvGrpSpPr/>
          <p:nvPr/>
        </p:nvGrpSpPr>
        <p:grpSpPr>
          <a:xfrm>
            <a:off x="310896" y="5268143"/>
            <a:ext cx="2604241" cy="403039"/>
            <a:chOff x="4000500" y="1895754"/>
            <a:chExt cx="1000125" cy="2664807"/>
          </a:xfrm>
        </p:grpSpPr>
        <p:sp>
          <p:nvSpPr>
            <p:cNvPr id="42" name="Rectangle: Rounded Corners 41">
              <a:extLst>
                <a:ext uri="{FF2B5EF4-FFF2-40B4-BE49-F238E27FC236}">
                  <a16:creationId xmlns:a16="http://schemas.microsoft.com/office/drawing/2014/main" id="{C616CC34-E769-4121-949E-C7B2DD1161E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30F6B42E-F9F1-48E8-A95E-C35E6DFEBA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11">
                    <a:extLst>
                      <a:ext uri="{A12FA001-AC4F-418D-AE19-62706E023703}">
                        <ahyp:hlinkClr xmlns:ahyp="http://schemas.microsoft.com/office/drawing/2018/hyperlinkcolor" val="tx"/>
                      </a:ext>
                    </a:extLst>
                  </a:hlinkClick>
                </a:rPr>
                <a:t>Experience Platform Exchange</a:t>
              </a:r>
              <a:endParaRPr lang="en-US" sz="1050" kern="1400">
                <a:ln>
                  <a:noFill/>
                </a:ln>
                <a:solidFill>
                  <a:schemeClr val="bg1"/>
                </a:solidFill>
                <a:effectLst/>
                <a:latin typeface="+mj-lt"/>
              </a:endParaRPr>
            </a:p>
          </p:txBody>
        </p:sp>
      </p:grpSp>
      <p:grpSp>
        <p:nvGrpSpPr>
          <p:cNvPr id="36" name="Group 35">
            <a:extLst>
              <a:ext uri="{FF2B5EF4-FFF2-40B4-BE49-F238E27FC236}">
                <a16:creationId xmlns:a16="http://schemas.microsoft.com/office/drawing/2014/main" id="{9A97CDB4-5B44-4870-BA15-3B6E7EF632A4}"/>
              </a:ext>
            </a:extLst>
          </p:cNvPr>
          <p:cNvGrpSpPr/>
          <p:nvPr/>
        </p:nvGrpSpPr>
        <p:grpSpPr>
          <a:xfrm>
            <a:off x="3050962" y="5268143"/>
            <a:ext cx="2929497" cy="403039"/>
            <a:chOff x="4000500" y="1895754"/>
            <a:chExt cx="1000125" cy="2664807"/>
          </a:xfrm>
        </p:grpSpPr>
        <p:sp>
          <p:nvSpPr>
            <p:cNvPr id="40" name="Rectangle: Rounded Corners 39">
              <a:extLst>
                <a:ext uri="{FF2B5EF4-FFF2-40B4-BE49-F238E27FC236}">
                  <a16:creationId xmlns:a16="http://schemas.microsoft.com/office/drawing/2014/main" id="{AB6DD994-9B93-42A1-8BCA-F032A381218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1" name="Rectangle: Rounded Corners 40">
              <a:extLst>
                <a:ext uri="{FF2B5EF4-FFF2-40B4-BE49-F238E27FC236}">
                  <a16:creationId xmlns:a16="http://schemas.microsoft.com/office/drawing/2014/main" id="{DD57C3EA-0F6E-4594-B64E-BDE8D1A0DB5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2">
                    <a:extLst>
                      <a:ext uri="{A12FA001-AC4F-418D-AE19-62706E023703}">
                        <ahyp:hlinkClr xmlns:ahyp="http://schemas.microsoft.com/office/drawing/2018/hyperlinkcolor" val="tx"/>
                      </a:ext>
                    </a:extLst>
                  </a:hlinkClick>
                </a:rPr>
                <a:t>Experience Platform Documentation</a:t>
              </a:r>
              <a:endParaRPr lang="en-US" sz="1050" kern="1400">
                <a:ln>
                  <a:noFill/>
                </a:ln>
                <a:solidFill>
                  <a:schemeClr val="bg1"/>
                </a:solidFill>
                <a:effectLst/>
                <a:latin typeface="+mj-lt"/>
              </a:endParaRPr>
            </a:p>
          </p:txBody>
        </p:sp>
      </p:grpSp>
      <p:grpSp>
        <p:nvGrpSpPr>
          <p:cNvPr id="37" name="Group 36">
            <a:extLst>
              <a:ext uri="{FF2B5EF4-FFF2-40B4-BE49-F238E27FC236}">
                <a16:creationId xmlns:a16="http://schemas.microsoft.com/office/drawing/2014/main" id="{63C6E318-2953-4492-A247-22B6EF0FF529}"/>
              </a:ext>
            </a:extLst>
          </p:cNvPr>
          <p:cNvGrpSpPr/>
          <p:nvPr/>
        </p:nvGrpSpPr>
        <p:grpSpPr>
          <a:xfrm>
            <a:off x="6114876" y="5268143"/>
            <a:ext cx="2604241" cy="403039"/>
            <a:chOff x="4000500" y="1895754"/>
            <a:chExt cx="1000125" cy="2664807"/>
          </a:xfrm>
        </p:grpSpPr>
        <p:sp>
          <p:nvSpPr>
            <p:cNvPr id="38" name="Rectangle: Rounded Corners 37">
              <a:extLst>
                <a:ext uri="{FF2B5EF4-FFF2-40B4-BE49-F238E27FC236}">
                  <a16:creationId xmlns:a16="http://schemas.microsoft.com/office/drawing/2014/main" id="{83C46A57-098D-4549-B5A2-7EB11B76A11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9" name="Rectangle: Rounded Corners 38">
              <a:extLst>
                <a:ext uri="{FF2B5EF4-FFF2-40B4-BE49-F238E27FC236}">
                  <a16:creationId xmlns:a16="http://schemas.microsoft.com/office/drawing/2014/main" id="{9F63D779-C3B9-4726-A1C3-F42693CFDCA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0"/>
                </a:spcBef>
                <a:spcAft>
                  <a:spcPts val="600"/>
                </a:spcAft>
              </a:pPr>
              <a:r>
                <a:rPr lang="en-US" sz="1400" u="sng" kern="1400">
                  <a:solidFill>
                    <a:schemeClr val="bg1"/>
                  </a:solidFill>
                  <a:latin typeface="+mj-lt"/>
                  <a:hlinkClick r:id="rId12">
                    <a:extLst>
                      <a:ext uri="{A12FA001-AC4F-418D-AE19-62706E023703}">
                        <ahyp:hlinkClr xmlns:ahyp="http://schemas.microsoft.com/office/drawing/2018/hyperlinkcolor" val="tx"/>
                      </a:ext>
                    </a:extLst>
                  </a:hlinkClick>
                </a:rPr>
                <a:t>Create Support Case</a:t>
              </a:r>
              <a:endParaRPr lang="en-US" sz="1050" kern="1400">
                <a:ln>
                  <a:noFill/>
                </a:ln>
                <a:solidFill>
                  <a:schemeClr val="bg1"/>
                </a:solidFill>
                <a:effectLst/>
                <a:latin typeface="+mj-lt"/>
              </a:endParaRPr>
            </a:p>
          </p:txBody>
        </p:sp>
      </p:grpSp>
    </p:spTree>
    <p:extLst>
      <p:ext uri="{BB962C8B-B14F-4D97-AF65-F5344CB8AC3E}">
        <p14:creationId xmlns:p14="http://schemas.microsoft.com/office/powerpoint/2010/main" val="2184847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Primetime: </a:t>
            </a:r>
            <a:r>
              <a:rPr lang="en-US">
                <a:solidFill>
                  <a:schemeClr val="tx1"/>
                </a:solidFill>
                <a:latin typeface="+mj-lt"/>
              </a:rPr>
              <a:t>Multiscreen TV platform that helps broadcasters, cable networks and service providers create and monetize engaging and personalized TV and film experiences.</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Deliver TV Everywhere</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523220"/>
            </a:xfrm>
            <a:prstGeom prst="rect">
              <a:avLst/>
            </a:prstGeom>
            <a:noFill/>
          </p:spPr>
          <p:txBody>
            <a:bodyPr wrap="square">
              <a:spAutoFit/>
            </a:bodyPr>
            <a:lstStyle/>
            <a:p>
              <a:pPr algn="ctr"/>
              <a:r>
                <a:rPr lang="en-US" sz="1400"/>
                <a:t>Give viewers the TV and film content they want anywhere, across 3.4 billion devices.</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Create Flexible Workflows</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en-US" sz="1400"/>
                <a:t>Add modular capabilities to your existing broadcast and distribution workflows, including VOD, live and linear TV.</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Offer Insights and Results</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en-US" sz="1400"/>
                <a:t>Insights from Adobe Marketing Cloud integrations allow media sellers to optimize campaign and ad delivery in real time.</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2">
                    <a:extLst>
                      <a:ext uri="{A12FA001-AC4F-418D-AE19-62706E023703}">
                        <ahyp:hlinkClr xmlns:ahyp="http://schemas.microsoft.com/office/drawing/2018/hyperlinkcolor" val="tx"/>
                      </a:ext>
                    </a:extLst>
                  </a:hlinkClick>
                </a:rPr>
                <a:t>Primetime Documentation</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080604" y="42132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lvl="0" algn="ctr" defTabSz="800100">
                <a:lnSpc>
                  <a:spcPct val="90000"/>
                </a:lnSpc>
                <a:spcBef>
                  <a:spcPct val="0"/>
                </a:spcBef>
                <a:spcAft>
                  <a:spcPct val="35000"/>
                </a:spcAft>
              </a:pPr>
              <a:r>
                <a:rPr lang="en-US" sz="1400">
                  <a:solidFill>
                    <a:srgbClr val="FFFFFF"/>
                  </a:solidFill>
                  <a:latin typeface="+mj-lt"/>
                  <a:hlinkClick r:id="rId3">
                    <a:extLst>
                      <a:ext uri="{A12FA001-AC4F-418D-AE19-62706E023703}">
                        <ahyp:hlinkClr xmlns:ahyp="http://schemas.microsoft.com/office/drawing/2018/hyperlinkcolor" val="tx"/>
                      </a:ext>
                    </a:extLst>
                  </a:hlinkClick>
                </a:rPr>
                <a:t>Learn &amp; Support</a:t>
              </a:r>
            </a:p>
          </p:txBody>
        </p:sp>
      </p:grpSp>
      <p:pic>
        <p:nvPicPr>
          <p:cNvPr id="6" name="Graphic 5">
            <a:extLst>
              <a:ext uri="{FF2B5EF4-FFF2-40B4-BE49-F238E27FC236}">
                <a16:creationId xmlns:a16="http://schemas.microsoft.com/office/drawing/2014/main" id="{EA3D3CF7-F0CD-4ECD-9EFB-898D708FFE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4608" y="2376415"/>
            <a:ext cx="520694" cy="437685"/>
          </a:xfrm>
          <a:prstGeom prst="rect">
            <a:avLst/>
          </a:prstGeom>
        </p:spPr>
      </p:pic>
      <p:pic>
        <p:nvPicPr>
          <p:cNvPr id="8" name="Graphic 7">
            <a:extLst>
              <a:ext uri="{FF2B5EF4-FFF2-40B4-BE49-F238E27FC236}">
                <a16:creationId xmlns:a16="http://schemas.microsoft.com/office/drawing/2014/main" id="{880F52E2-C716-490A-99AA-A2287966AC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7014" y="2400608"/>
            <a:ext cx="520694" cy="413492"/>
          </a:xfrm>
          <a:prstGeom prst="rect">
            <a:avLst/>
          </a:prstGeom>
        </p:spPr>
      </p:pic>
      <p:pic>
        <p:nvPicPr>
          <p:cNvPr id="12" name="Graphic 11">
            <a:extLst>
              <a:ext uri="{FF2B5EF4-FFF2-40B4-BE49-F238E27FC236}">
                <a16:creationId xmlns:a16="http://schemas.microsoft.com/office/drawing/2014/main" id="{D81CB3C4-71D8-4E24-9713-D87FF1DACA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78483" y="2376415"/>
            <a:ext cx="468909" cy="429833"/>
          </a:xfrm>
          <a:prstGeom prst="rect">
            <a:avLst/>
          </a:prstGeom>
        </p:spPr>
      </p:pic>
    </p:spTree>
    <p:extLst>
      <p:ext uri="{BB962C8B-B14F-4D97-AF65-F5344CB8AC3E}">
        <p14:creationId xmlns:p14="http://schemas.microsoft.com/office/powerpoint/2010/main" val="1033776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Marketo Engage: </a:t>
            </a:r>
            <a:r>
              <a:rPr lang="en-US">
                <a:solidFill>
                  <a:schemeClr val="tx1"/>
                </a:solidFill>
                <a:latin typeface="+mj-lt"/>
              </a:rPr>
              <a:t>Keep customers engaged every step of the way by radically transforming the customer experience management with Marketo Engage.</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Grow Customer Relationships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954107"/>
            </a:xfrm>
            <a:prstGeom prst="rect">
              <a:avLst/>
            </a:prstGeom>
            <a:noFill/>
          </p:spPr>
          <p:txBody>
            <a:bodyPr wrap="square">
              <a:spAutoFit/>
            </a:bodyPr>
            <a:lstStyle/>
            <a:p>
              <a:pPr algn="ctr"/>
              <a:r>
                <a:rPr lang="en-US" sz="1400"/>
                <a:t>Retain &amp; grow customers through data-driven engagement. Improve customer experience. Enablement better onboarding and long-term customer success.</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Scale up Your Marketing</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en-US" sz="1400"/>
                <a:t>Increase scale and efficiency like a pro. Tap into technology to grow reach, quality and ROI.</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Master Account-Based Marketing</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954107"/>
            </a:xfrm>
            <a:prstGeom prst="rect">
              <a:avLst/>
            </a:prstGeom>
            <a:noFill/>
          </p:spPr>
          <p:txBody>
            <a:bodyPr wrap="square">
              <a:spAutoFit/>
            </a:bodyPr>
            <a:lstStyle/>
            <a:p>
              <a:pPr algn="ctr"/>
              <a:r>
                <a:rPr lang="en-US" sz="1400"/>
                <a:t>Acquire, retain, and grow your high-value accounts. Quickly build target account lists. Measure &amp; optimize ABM holistically. Get a seamless cross-channel experience.</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3656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2">
                    <a:extLst>
                      <a:ext uri="{A12FA001-AC4F-418D-AE19-62706E023703}">
                        <ahyp:hlinkClr xmlns:ahyp="http://schemas.microsoft.com/office/drawing/2018/hyperlinkcolor" val="tx"/>
                      </a:ext>
                    </a:extLst>
                  </a:hlinkClick>
                </a:rPr>
                <a:t>Marketo Community</a:t>
              </a:r>
              <a:endParaRPr lang="en-US" sz="1400" kern="1400">
                <a:ln>
                  <a:noFill/>
                </a:ln>
                <a:solidFill>
                  <a:schemeClr val="bg1"/>
                </a:solidFill>
                <a:effectLst/>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3656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3">
                    <a:extLst>
                      <a:ext uri="{A12FA001-AC4F-418D-AE19-62706E023703}">
                        <ahyp:hlinkClr xmlns:ahyp="http://schemas.microsoft.com/office/drawing/2018/hyperlinkcolor" val="tx"/>
                      </a:ext>
                    </a:extLst>
                  </a:hlinkClick>
                </a:rPr>
                <a:t>Marketo Documentation</a:t>
              </a:r>
              <a:endParaRPr lang="en-US" sz="1050" kern="1400">
                <a:ln>
                  <a:noFill/>
                </a:ln>
                <a:solidFill>
                  <a:schemeClr val="bg1"/>
                </a:solidFill>
                <a:effectLst/>
                <a:latin typeface="+mj-lt"/>
              </a:endParaRPr>
            </a:p>
          </p:txBody>
        </p:sp>
      </p:grpSp>
      <p:pic>
        <p:nvPicPr>
          <p:cNvPr id="12" name="Graphic 11" descr="Marketing outline">
            <a:extLst>
              <a:ext uri="{FF2B5EF4-FFF2-40B4-BE49-F238E27FC236}">
                <a16:creationId xmlns:a16="http://schemas.microsoft.com/office/drawing/2014/main" id="{D81CB3C4-71D8-4E24-9713-D87FF1DACA9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98021" y="2376415"/>
            <a:ext cx="429833" cy="429833"/>
          </a:xfrm>
          <a:prstGeom prst="rect">
            <a:avLst/>
          </a:prstGeom>
        </p:spPr>
      </p:pic>
      <p:grpSp>
        <p:nvGrpSpPr>
          <p:cNvPr id="32" name="Group 31">
            <a:extLst>
              <a:ext uri="{FF2B5EF4-FFF2-40B4-BE49-F238E27FC236}">
                <a16:creationId xmlns:a16="http://schemas.microsoft.com/office/drawing/2014/main" id="{1A1F10E1-7E66-4CB4-9A10-2EBB89A313E3}"/>
              </a:ext>
            </a:extLst>
          </p:cNvPr>
          <p:cNvGrpSpPr/>
          <p:nvPr/>
        </p:nvGrpSpPr>
        <p:grpSpPr>
          <a:xfrm>
            <a:off x="3355173" y="4365649"/>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6">
                    <a:extLst>
                      <a:ext uri="{A12FA001-AC4F-418D-AE19-62706E023703}">
                        <ahyp:hlinkClr xmlns:ahyp="http://schemas.microsoft.com/office/drawing/2018/hyperlinkcolor" val="tx"/>
                      </a:ext>
                    </a:extLst>
                  </a:hlinkClick>
                </a:rPr>
                <a:t>Support Portal</a:t>
              </a:r>
              <a:endParaRPr lang="en-US" sz="1400" kern="1400">
                <a:ln>
                  <a:noFill/>
                </a:ln>
                <a:solidFill>
                  <a:schemeClr val="bg1"/>
                </a:solidFill>
                <a:effectLst/>
                <a:latin typeface="+mj-lt"/>
              </a:endParaRP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070499"/>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7">
                    <a:extLst>
                      <a:ext uri="{A12FA001-AC4F-418D-AE19-62706E023703}">
                        <ahyp:hlinkClr xmlns:ahyp="http://schemas.microsoft.com/office/drawing/2018/hyperlinkcolor" val="tx"/>
                      </a:ext>
                    </a:extLst>
                  </a:hlinkClick>
                </a:rPr>
                <a:t>Knowledgebase</a:t>
              </a:r>
              <a:endParaRPr lang="en-US" sz="1050" kern="1400">
                <a:ln>
                  <a:noFill/>
                </a:ln>
                <a:solidFill>
                  <a:schemeClr val="bg1"/>
                </a:solidFill>
                <a:effectLst/>
                <a:latin typeface="+mj-lt"/>
              </a:endParaRPr>
            </a:p>
          </p:txBody>
        </p:sp>
      </p:grpSp>
      <p:pic>
        <p:nvPicPr>
          <p:cNvPr id="41" name="Graphic 40">
            <a:extLst>
              <a:ext uri="{FF2B5EF4-FFF2-40B4-BE49-F238E27FC236}">
                <a16:creationId xmlns:a16="http://schemas.microsoft.com/office/drawing/2014/main" id="{B5D10834-1D88-492F-9ED9-EB01A42BFC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24959" y="2384327"/>
            <a:ext cx="468909" cy="429833"/>
          </a:xfrm>
          <a:prstGeom prst="rect">
            <a:avLst/>
          </a:prstGeom>
        </p:spPr>
      </p:pic>
      <p:pic>
        <p:nvPicPr>
          <p:cNvPr id="9" name="Graphic 8" descr="Customer review outline">
            <a:extLst>
              <a:ext uri="{FF2B5EF4-FFF2-40B4-BE49-F238E27FC236}">
                <a16:creationId xmlns:a16="http://schemas.microsoft.com/office/drawing/2014/main" id="{48861466-D815-466B-B1A9-BD03508EF1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44608" y="2364788"/>
            <a:ext cx="468910" cy="468910"/>
          </a:xfrm>
          <a:prstGeom prst="rect">
            <a:avLst/>
          </a:prstGeom>
        </p:spPr>
      </p:pic>
      <p:grpSp>
        <p:nvGrpSpPr>
          <p:cNvPr id="3" name="Group 2">
            <a:extLst>
              <a:ext uri="{FF2B5EF4-FFF2-40B4-BE49-F238E27FC236}">
                <a16:creationId xmlns:a16="http://schemas.microsoft.com/office/drawing/2014/main" id="{278DF454-9848-4FAF-80E3-F9A4EFA2BB2B}"/>
              </a:ext>
            </a:extLst>
          </p:cNvPr>
          <p:cNvGrpSpPr/>
          <p:nvPr/>
        </p:nvGrpSpPr>
        <p:grpSpPr>
          <a:xfrm>
            <a:off x="3356788" y="5070499"/>
            <a:ext cx="2604241" cy="403039"/>
            <a:chOff x="4000500" y="1895754"/>
            <a:chExt cx="1000125" cy="2664807"/>
          </a:xfrm>
        </p:grpSpPr>
        <p:sp>
          <p:nvSpPr>
            <p:cNvPr id="39" name="Rectangle: Rounded Corners 38">
              <a:extLst>
                <a:ext uri="{FF2B5EF4-FFF2-40B4-BE49-F238E27FC236}">
                  <a16:creationId xmlns:a16="http://schemas.microsoft.com/office/drawing/2014/main" id="{A14CBE61-C48E-4FCD-A179-E29A801111E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4466BB36-3A79-4C6D-94A3-A73B0812679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chemeClr val="bg1"/>
                  </a:solidFill>
                  <a:latin typeface="+mj-lt"/>
                  <a:hlinkClick r:id="rId12">
                    <a:extLst>
                      <a:ext uri="{A12FA001-AC4F-418D-AE19-62706E023703}">
                        <ahyp:hlinkClr xmlns:ahyp="http://schemas.microsoft.com/office/drawing/2018/hyperlinkcolor" val="tx"/>
                      </a:ext>
                    </a:extLst>
                  </a:hlinkClick>
                </a:rPr>
                <a:t>Marketo Exchange</a:t>
              </a:r>
            </a:p>
          </p:txBody>
        </p:sp>
      </p:grpSp>
    </p:spTree>
    <p:extLst>
      <p:ext uri="{BB962C8B-B14F-4D97-AF65-F5344CB8AC3E}">
        <p14:creationId xmlns:p14="http://schemas.microsoft.com/office/powerpoint/2010/main" val="1144198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Commerce: </a:t>
            </a:r>
            <a:r>
              <a:rPr lang="en-US">
                <a:solidFill>
                  <a:schemeClr val="tx1"/>
                </a:solidFill>
                <a:latin typeface="+mj-lt"/>
              </a:rPr>
              <a:t>End-to-end commerce that grows with you — any size, any place.</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305580"/>
            <a:chOff x="340538" y="1413856"/>
            <a:chExt cx="3679201" cy="2305580"/>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Single Platform for all your needs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549885"/>
              <a:ext cx="3387448" cy="1169551"/>
            </a:xfrm>
            <a:prstGeom prst="rect">
              <a:avLst/>
            </a:prstGeom>
            <a:noFill/>
          </p:spPr>
          <p:txBody>
            <a:bodyPr wrap="square">
              <a:spAutoFit/>
            </a:bodyPr>
            <a:lstStyle/>
            <a:p>
              <a:pPr algn="ctr"/>
              <a:r>
                <a:rPr lang="en-US" sz="1400"/>
                <a:t>Whether you’re a B2B ready to go direct to consumer (D2C) or a B2C, Adobe Commerce lets you manage multiple sales channels and brands and expand into new countries, simply, from one platform.</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Intelligence from industry-leading AI</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en-US" sz="1400"/>
                <a:t>Intelligent commerce, powered by Adobe Sensei AI, provides actionable data analysis and automates back-end workflows</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Extensible to incorporate technology</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954107"/>
            </a:xfrm>
            <a:prstGeom prst="rect">
              <a:avLst/>
            </a:prstGeom>
            <a:noFill/>
          </p:spPr>
          <p:txBody>
            <a:bodyPr wrap="square">
              <a:spAutoFit/>
            </a:bodyPr>
            <a:lstStyle/>
            <a:p>
              <a:pPr algn="ctr"/>
              <a:r>
                <a:rPr lang="en-US" sz="1400"/>
                <a:t>Adobe Commerce is completely scalable and extensible, with a modular core and headless capabilities that allow you to quickly incorporate new technologies</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3656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2">
                    <a:extLst>
                      <a:ext uri="{A12FA001-AC4F-418D-AE19-62706E023703}">
                        <ahyp:hlinkClr xmlns:ahyp="http://schemas.microsoft.com/office/drawing/2018/hyperlinkcolor" val="tx"/>
                      </a:ext>
                    </a:extLst>
                  </a:hlinkClick>
                </a:rPr>
                <a:t>Implementation Guide</a:t>
              </a:r>
              <a:endParaRPr lang="en-US" sz="1050" kern="1400">
                <a:ln>
                  <a:noFill/>
                </a:ln>
                <a:solidFill>
                  <a:schemeClr val="bg1"/>
                </a:solidFill>
                <a:effectLst/>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3656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solidFill>
                    <a:schemeClr val="bg1"/>
                  </a:solidFill>
                  <a:latin typeface="+mj-lt"/>
                  <a:hlinkClick r:id="rId3">
                    <a:extLst>
                      <a:ext uri="{A12FA001-AC4F-418D-AE19-62706E023703}">
                        <ahyp:hlinkClr xmlns:ahyp="http://schemas.microsoft.com/office/drawing/2018/hyperlinkcolor" val="tx"/>
                      </a:ext>
                    </a:extLst>
                  </a:hlinkClick>
                </a:rPr>
                <a:t>Knowledgebase</a:t>
              </a:r>
              <a:endParaRPr lang="en-US" sz="1050" kern="1400">
                <a:ln>
                  <a:noFill/>
                </a:ln>
                <a:solidFill>
                  <a:schemeClr val="bg1"/>
                </a:solidFill>
                <a:effectLst/>
                <a:latin typeface="+mj-lt"/>
              </a:endParaRPr>
            </a:p>
          </p:txBody>
        </p:sp>
      </p:grpSp>
      <p:pic>
        <p:nvPicPr>
          <p:cNvPr id="12" name="Graphic 11" descr="Network outline">
            <a:extLst>
              <a:ext uri="{FF2B5EF4-FFF2-40B4-BE49-F238E27FC236}">
                <a16:creationId xmlns:a16="http://schemas.microsoft.com/office/drawing/2014/main" id="{D81CB3C4-71D8-4E24-9713-D87FF1DACA9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98021" y="2376415"/>
            <a:ext cx="429833" cy="429833"/>
          </a:xfrm>
          <a:prstGeom prst="rect">
            <a:avLst/>
          </a:prstGeom>
        </p:spPr>
      </p:pic>
      <p:grpSp>
        <p:nvGrpSpPr>
          <p:cNvPr id="32" name="Group 31">
            <a:extLst>
              <a:ext uri="{FF2B5EF4-FFF2-40B4-BE49-F238E27FC236}">
                <a16:creationId xmlns:a16="http://schemas.microsoft.com/office/drawing/2014/main" id="{1A1F10E1-7E66-4CB4-9A10-2EBB89A313E3}"/>
              </a:ext>
            </a:extLst>
          </p:cNvPr>
          <p:cNvGrpSpPr/>
          <p:nvPr/>
        </p:nvGrpSpPr>
        <p:grpSpPr>
          <a:xfrm>
            <a:off x="3355173" y="4365649"/>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6">
                    <a:extLst>
                      <a:ext uri="{A12FA001-AC4F-418D-AE19-62706E023703}">
                        <ahyp:hlinkClr xmlns:ahyp="http://schemas.microsoft.com/office/drawing/2018/hyperlinkcolor" val="tx"/>
                      </a:ext>
                    </a:extLst>
                  </a:hlinkClick>
                </a:rPr>
                <a:t>Commerce Community</a:t>
              </a:r>
              <a:endParaRPr lang="en-US" sz="1050" kern="1400">
                <a:ln>
                  <a:noFill/>
                </a:ln>
                <a:solidFill>
                  <a:schemeClr val="bg1"/>
                </a:solidFill>
                <a:effectLst/>
                <a:latin typeface="+mj-lt"/>
              </a:endParaRP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070499"/>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7">
                    <a:extLst>
                      <a:ext uri="{A12FA001-AC4F-418D-AE19-62706E023703}">
                        <ahyp:hlinkClr xmlns:ahyp="http://schemas.microsoft.com/office/drawing/2018/hyperlinkcolor" val="tx"/>
                      </a:ext>
                    </a:extLst>
                  </a:hlinkClick>
                </a:rPr>
                <a:t>Commerce Exchange</a:t>
              </a:r>
              <a:endParaRPr lang="en-US" sz="1050" kern="1400">
                <a:ln>
                  <a:noFill/>
                </a:ln>
                <a:solidFill>
                  <a:schemeClr val="bg1"/>
                </a:solidFill>
                <a:effectLst/>
                <a:latin typeface="+mj-lt"/>
              </a:endParaRPr>
            </a:p>
          </p:txBody>
        </p:sp>
      </p:grpSp>
      <p:grpSp>
        <p:nvGrpSpPr>
          <p:cNvPr id="38" name="Group 37">
            <a:extLst>
              <a:ext uri="{FF2B5EF4-FFF2-40B4-BE49-F238E27FC236}">
                <a16:creationId xmlns:a16="http://schemas.microsoft.com/office/drawing/2014/main" id="{6E0C8845-F648-43CB-B48E-7053BF07257C}"/>
              </a:ext>
            </a:extLst>
          </p:cNvPr>
          <p:cNvGrpSpPr/>
          <p:nvPr/>
        </p:nvGrpSpPr>
        <p:grpSpPr>
          <a:xfrm>
            <a:off x="3355172" y="5070499"/>
            <a:ext cx="2604241" cy="403039"/>
            <a:chOff x="4000500" y="1895754"/>
            <a:chExt cx="1000125" cy="2664807"/>
          </a:xfrm>
        </p:grpSpPr>
        <p:sp>
          <p:nvSpPr>
            <p:cNvPr id="39" name="Rectangle: Rounded Corners 38">
              <a:extLst>
                <a:ext uri="{FF2B5EF4-FFF2-40B4-BE49-F238E27FC236}">
                  <a16:creationId xmlns:a16="http://schemas.microsoft.com/office/drawing/2014/main" id="{9890A5D2-E612-4291-B014-E9BC406E58F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96FFF614-F64A-4BD0-8127-0B5FD18E9F4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8">
                    <a:extLst>
                      <a:ext uri="{A12FA001-AC4F-418D-AE19-62706E023703}">
                        <ahyp:hlinkClr xmlns:ahyp="http://schemas.microsoft.com/office/drawing/2018/hyperlinkcolor" val="tx"/>
                      </a:ext>
                    </a:extLst>
                  </a:hlinkClick>
                </a:rPr>
                <a:t>Commerce Documentation</a:t>
              </a:r>
              <a:endParaRPr lang="en-US" sz="1050" kern="1400">
                <a:ln>
                  <a:noFill/>
                </a:ln>
                <a:solidFill>
                  <a:schemeClr val="bg1"/>
                </a:solidFill>
                <a:effectLst/>
                <a:latin typeface="+mj-lt"/>
              </a:endParaRPr>
            </a:p>
          </p:txBody>
        </p:sp>
      </p:grpSp>
      <p:pic>
        <p:nvPicPr>
          <p:cNvPr id="41" name="Graphic 40" descr="Cloud Computing outline">
            <a:extLst>
              <a:ext uri="{FF2B5EF4-FFF2-40B4-BE49-F238E27FC236}">
                <a16:creationId xmlns:a16="http://schemas.microsoft.com/office/drawing/2014/main" id="{B5D10834-1D88-492F-9ED9-EB01A42BFC5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52444" y="2384327"/>
            <a:ext cx="429833" cy="429833"/>
          </a:xfrm>
          <a:prstGeom prst="rect">
            <a:avLst/>
          </a:prstGeom>
        </p:spPr>
      </p:pic>
      <p:pic>
        <p:nvPicPr>
          <p:cNvPr id="9" name="Graphic 8" descr="Internet outline">
            <a:extLst>
              <a:ext uri="{FF2B5EF4-FFF2-40B4-BE49-F238E27FC236}">
                <a16:creationId xmlns:a16="http://schemas.microsoft.com/office/drawing/2014/main" id="{48861466-D815-466B-B1A9-BD03508EF13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944608" y="2364788"/>
            <a:ext cx="468910" cy="468910"/>
          </a:xfrm>
          <a:prstGeom prst="rect">
            <a:avLst/>
          </a:prstGeom>
        </p:spPr>
      </p:pic>
      <p:grpSp>
        <p:nvGrpSpPr>
          <p:cNvPr id="42" name="Group 41">
            <a:extLst>
              <a:ext uri="{FF2B5EF4-FFF2-40B4-BE49-F238E27FC236}">
                <a16:creationId xmlns:a16="http://schemas.microsoft.com/office/drawing/2014/main" id="{4435DA1D-14F1-4883-9453-F185EA3428CA}"/>
              </a:ext>
            </a:extLst>
          </p:cNvPr>
          <p:cNvGrpSpPr/>
          <p:nvPr/>
        </p:nvGrpSpPr>
        <p:grpSpPr>
          <a:xfrm>
            <a:off x="6327707" y="5070498"/>
            <a:ext cx="2604241" cy="403039"/>
            <a:chOff x="4000500" y="1895754"/>
            <a:chExt cx="1000125" cy="2664807"/>
          </a:xfrm>
        </p:grpSpPr>
        <p:sp>
          <p:nvSpPr>
            <p:cNvPr id="43" name="Rectangle: Rounded Corners 42">
              <a:extLst>
                <a:ext uri="{FF2B5EF4-FFF2-40B4-BE49-F238E27FC236}">
                  <a16:creationId xmlns:a16="http://schemas.microsoft.com/office/drawing/2014/main" id="{C0E1B83B-64BC-4EE9-9A2F-2A17B75C01A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BB2469C0-A63E-4C51-BBBB-062DB22D568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0"/>
                </a:spcBef>
                <a:spcAft>
                  <a:spcPts val="600"/>
                </a:spcAft>
              </a:pPr>
              <a:r>
                <a:rPr lang="en-US" sz="1400" u="sng" kern="1400">
                  <a:ln>
                    <a:noFill/>
                  </a:ln>
                  <a:solidFill>
                    <a:schemeClr val="bg1"/>
                  </a:solidFill>
                  <a:effectLst/>
                  <a:latin typeface="+mj-lt"/>
                  <a:hlinkClick r:id="rId13">
                    <a:extLst>
                      <a:ext uri="{A12FA001-AC4F-418D-AE19-62706E023703}">
                        <ahyp:hlinkClr xmlns:ahyp="http://schemas.microsoft.com/office/drawing/2018/hyperlinkcolor" val="tx"/>
                      </a:ext>
                    </a:extLst>
                  </a:hlinkClick>
                </a:rPr>
                <a:t>Create Support Case</a:t>
              </a:r>
              <a:endParaRPr lang="en-US" sz="1050" kern="1400">
                <a:ln>
                  <a:noFill/>
                </a:ln>
                <a:solidFill>
                  <a:schemeClr val="bg1"/>
                </a:solidFill>
                <a:effectLst/>
                <a:latin typeface="+mj-lt"/>
              </a:endParaRPr>
            </a:p>
          </p:txBody>
        </p:sp>
      </p:grpSp>
    </p:spTree>
    <p:extLst>
      <p:ext uri="{BB962C8B-B14F-4D97-AF65-F5344CB8AC3E}">
        <p14:creationId xmlns:p14="http://schemas.microsoft.com/office/powerpoint/2010/main" val="249770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5" y="269561"/>
            <a:ext cx="11512930" cy="646189"/>
          </a:xfrm>
        </p:spPr>
        <p:txBody>
          <a:bodyPr/>
          <a:lstStyle/>
          <a:p>
            <a:r>
              <a:rPr lang="en-US">
                <a:latin typeface="+mj-lt"/>
              </a:rPr>
              <a:t>Adobe Workfront: </a:t>
            </a:r>
            <a:r>
              <a:rPr lang="en-US">
                <a:solidFill>
                  <a:schemeClr val="tx1"/>
                </a:solidFill>
                <a:latin typeface="+mj-lt"/>
              </a:rPr>
              <a:t>Connect, collaborate, and execute on complex workflows—from anywhere. </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305580"/>
            <a:chOff x="340538" y="1413856"/>
            <a:chExt cx="3679201" cy="2305580"/>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Adobe Workfront in Action</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549885"/>
              <a:ext cx="3387448" cy="1169551"/>
            </a:xfrm>
            <a:prstGeom prst="rect">
              <a:avLst/>
            </a:prstGeom>
            <a:noFill/>
          </p:spPr>
          <p:txBody>
            <a:bodyPr wrap="square">
              <a:spAutoFit/>
            </a:bodyPr>
            <a:lstStyle/>
            <a:p>
              <a:pPr algn="ctr"/>
              <a:r>
                <a:rPr lang="en-US" sz="1400"/>
                <a:t>Plan, prioritize, and iterate your work.</a:t>
              </a:r>
            </a:p>
            <a:p>
              <a:pPr algn="ctr"/>
              <a:r>
                <a:rPr lang="en-US" sz="1400"/>
                <a:t>Connect, collaborate, and finish work faster.</a:t>
              </a:r>
            </a:p>
            <a:p>
              <a:pPr algn="ctr"/>
              <a:r>
                <a:rPr lang="en-US" sz="1400"/>
                <a:t>Streamline and optimize processes. Measure and report on progress.</a:t>
              </a:r>
            </a:p>
            <a:p>
              <a:pPr algn="ctr"/>
              <a:r>
                <a:rPr lang="en-US" sz="1400"/>
                <a:t>Keep work aligned with strategy.</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305580"/>
            <a:chOff x="340538" y="1413856"/>
            <a:chExt cx="3679201" cy="2305580"/>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305580"/>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Workfront Features</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954107"/>
            </a:xfrm>
            <a:prstGeom prst="rect">
              <a:avLst/>
            </a:prstGeom>
            <a:noFill/>
          </p:spPr>
          <p:txBody>
            <a:bodyPr wrap="square">
              <a:spAutoFit/>
            </a:bodyPr>
            <a:lstStyle/>
            <a:p>
              <a:pPr algn="ctr"/>
              <a:r>
                <a:rPr lang="en-US" sz="1400"/>
                <a:t>With Workfront, enterprise work management can help your company, departments plan, predict, collaborate, evolve, and deliver their best work.</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373604"/>
            <a:chOff x="340538" y="1413856"/>
            <a:chExt cx="3679201" cy="2313969"/>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9214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Enterprise Management</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558274"/>
              <a:ext cx="3387448" cy="1169551"/>
            </a:xfrm>
            <a:prstGeom prst="rect">
              <a:avLst/>
            </a:prstGeom>
            <a:noFill/>
          </p:spPr>
          <p:txBody>
            <a:bodyPr wrap="square">
              <a:spAutoFit/>
            </a:bodyPr>
            <a:lstStyle/>
            <a:p>
              <a:pPr algn="ctr"/>
              <a:r>
                <a:rPr lang="en-US" sz="1400"/>
                <a:t>Workfront provides marketing and creative teams that use Adobe products with an enterprise platform for modern work management increasing overall productivity across the business.</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3656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2">
                    <a:extLst>
                      <a:ext uri="{A12FA001-AC4F-418D-AE19-62706E023703}">
                        <ahyp:hlinkClr xmlns:ahyp="http://schemas.microsoft.com/office/drawing/2018/hyperlinkcolor" val="tx"/>
                      </a:ext>
                    </a:extLst>
                  </a:hlinkClick>
                </a:rPr>
                <a:t>Implementation Guide</a:t>
              </a:r>
              <a:endParaRPr lang="en-US" sz="1050" kern="1400">
                <a:ln>
                  <a:noFill/>
                </a:ln>
                <a:solidFill>
                  <a:schemeClr val="bg1"/>
                </a:solidFill>
                <a:effectLst/>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3656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3">
                    <a:extLst>
                      <a:ext uri="{A12FA001-AC4F-418D-AE19-62706E023703}">
                        <ahyp:hlinkClr xmlns:ahyp="http://schemas.microsoft.com/office/drawing/2018/hyperlinkcolor" val="tx"/>
                      </a:ext>
                    </a:extLst>
                  </a:hlinkClick>
                </a:rPr>
                <a:t>Getting Started</a:t>
              </a:r>
              <a:endParaRPr lang="en-US" sz="1050" kern="1400">
                <a:ln>
                  <a:noFill/>
                </a:ln>
                <a:solidFill>
                  <a:schemeClr val="bg1"/>
                </a:solidFill>
                <a:effectLst/>
                <a:latin typeface="+mj-lt"/>
              </a:endParaRPr>
            </a:p>
          </p:txBody>
        </p:sp>
      </p:grpSp>
      <p:grpSp>
        <p:nvGrpSpPr>
          <p:cNvPr id="32" name="Group 31">
            <a:extLst>
              <a:ext uri="{FF2B5EF4-FFF2-40B4-BE49-F238E27FC236}">
                <a16:creationId xmlns:a16="http://schemas.microsoft.com/office/drawing/2014/main" id="{1A1F10E1-7E66-4CB4-9A10-2EBB89A313E3}"/>
              </a:ext>
            </a:extLst>
          </p:cNvPr>
          <p:cNvGrpSpPr/>
          <p:nvPr/>
        </p:nvGrpSpPr>
        <p:grpSpPr>
          <a:xfrm>
            <a:off x="3355173" y="4365649"/>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4">
                    <a:extLst>
                      <a:ext uri="{A12FA001-AC4F-418D-AE19-62706E023703}">
                        <ahyp:hlinkClr xmlns:ahyp="http://schemas.microsoft.com/office/drawing/2018/hyperlinkcolor" val="tx"/>
                      </a:ext>
                    </a:extLst>
                  </a:hlinkClick>
                </a:rPr>
                <a:t>Workfront Community</a:t>
              </a:r>
              <a:endParaRPr lang="en-US" sz="1050" kern="1400">
                <a:ln>
                  <a:noFill/>
                </a:ln>
                <a:solidFill>
                  <a:schemeClr val="bg1"/>
                </a:solidFill>
                <a:effectLst/>
                <a:latin typeface="+mj-lt"/>
              </a:endParaRP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070499"/>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5">
                    <a:extLst>
                      <a:ext uri="{A12FA001-AC4F-418D-AE19-62706E023703}">
                        <ahyp:hlinkClr xmlns:ahyp="http://schemas.microsoft.com/office/drawing/2018/hyperlinkcolor" val="tx"/>
                      </a:ext>
                    </a:extLst>
                  </a:hlinkClick>
                </a:rPr>
                <a:t>Workfront Exchange</a:t>
              </a:r>
              <a:endParaRPr lang="en-US" sz="1050" kern="1400">
                <a:ln>
                  <a:noFill/>
                </a:ln>
                <a:solidFill>
                  <a:schemeClr val="bg1"/>
                </a:solidFill>
                <a:effectLst/>
                <a:latin typeface="+mj-lt"/>
              </a:endParaRPr>
            </a:p>
          </p:txBody>
        </p:sp>
      </p:grpSp>
      <p:grpSp>
        <p:nvGrpSpPr>
          <p:cNvPr id="38" name="Group 37">
            <a:extLst>
              <a:ext uri="{FF2B5EF4-FFF2-40B4-BE49-F238E27FC236}">
                <a16:creationId xmlns:a16="http://schemas.microsoft.com/office/drawing/2014/main" id="{6E0C8845-F648-43CB-B48E-7053BF07257C}"/>
              </a:ext>
            </a:extLst>
          </p:cNvPr>
          <p:cNvGrpSpPr/>
          <p:nvPr/>
        </p:nvGrpSpPr>
        <p:grpSpPr>
          <a:xfrm>
            <a:off x="3355172" y="5070499"/>
            <a:ext cx="2604241" cy="403039"/>
            <a:chOff x="4000500" y="1895754"/>
            <a:chExt cx="1000125" cy="2664807"/>
          </a:xfrm>
        </p:grpSpPr>
        <p:sp>
          <p:nvSpPr>
            <p:cNvPr id="39" name="Rectangle: Rounded Corners 38">
              <a:extLst>
                <a:ext uri="{FF2B5EF4-FFF2-40B4-BE49-F238E27FC236}">
                  <a16:creationId xmlns:a16="http://schemas.microsoft.com/office/drawing/2014/main" id="{9890A5D2-E612-4291-B014-E9BC406E58F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96FFF614-F64A-4BD0-8127-0B5FD18E9F4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6">
                    <a:extLst>
                      <a:ext uri="{A12FA001-AC4F-418D-AE19-62706E023703}">
                        <ahyp:hlinkClr xmlns:ahyp="http://schemas.microsoft.com/office/drawing/2018/hyperlinkcolor" val="tx"/>
                      </a:ext>
                    </a:extLst>
                  </a:hlinkClick>
                </a:rPr>
                <a:t>Workfront Documentation</a:t>
              </a:r>
              <a:endParaRPr lang="en-US" sz="1050" kern="1400">
                <a:ln>
                  <a:noFill/>
                </a:ln>
                <a:solidFill>
                  <a:schemeClr val="bg1"/>
                </a:solidFill>
                <a:effectLst/>
                <a:latin typeface="+mj-lt"/>
              </a:endParaRPr>
            </a:p>
          </p:txBody>
        </p:sp>
      </p:grpSp>
      <p:pic>
        <p:nvPicPr>
          <p:cNvPr id="41" name="Graphic 40" descr="Group brainstorm outline">
            <a:extLst>
              <a:ext uri="{FF2B5EF4-FFF2-40B4-BE49-F238E27FC236}">
                <a16:creationId xmlns:a16="http://schemas.microsoft.com/office/drawing/2014/main" id="{B5D10834-1D88-492F-9ED9-EB01A42BFC5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52444" y="2384327"/>
            <a:ext cx="429833" cy="429833"/>
          </a:xfrm>
          <a:prstGeom prst="rect">
            <a:avLst/>
          </a:prstGeom>
        </p:spPr>
      </p:pic>
      <p:pic>
        <p:nvPicPr>
          <p:cNvPr id="9" name="Graphic 8" descr="Internet outline">
            <a:extLst>
              <a:ext uri="{FF2B5EF4-FFF2-40B4-BE49-F238E27FC236}">
                <a16:creationId xmlns:a16="http://schemas.microsoft.com/office/drawing/2014/main" id="{48861466-D815-466B-B1A9-BD03508EF13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944608" y="2364788"/>
            <a:ext cx="468910" cy="468910"/>
          </a:xfrm>
          <a:prstGeom prst="rect">
            <a:avLst/>
          </a:prstGeom>
        </p:spPr>
      </p:pic>
      <p:grpSp>
        <p:nvGrpSpPr>
          <p:cNvPr id="42" name="Group 41">
            <a:extLst>
              <a:ext uri="{FF2B5EF4-FFF2-40B4-BE49-F238E27FC236}">
                <a16:creationId xmlns:a16="http://schemas.microsoft.com/office/drawing/2014/main" id="{4435DA1D-14F1-4883-9453-F185EA3428CA}"/>
              </a:ext>
            </a:extLst>
          </p:cNvPr>
          <p:cNvGrpSpPr/>
          <p:nvPr/>
        </p:nvGrpSpPr>
        <p:grpSpPr>
          <a:xfrm>
            <a:off x="6327707" y="5070498"/>
            <a:ext cx="2604241" cy="403039"/>
            <a:chOff x="4000500" y="1895754"/>
            <a:chExt cx="1000125" cy="2664807"/>
          </a:xfrm>
        </p:grpSpPr>
        <p:sp>
          <p:nvSpPr>
            <p:cNvPr id="43" name="Rectangle: Rounded Corners 42">
              <a:extLst>
                <a:ext uri="{FF2B5EF4-FFF2-40B4-BE49-F238E27FC236}">
                  <a16:creationId xmlns:a16="http://schemas.microsoft.com/office/drawing/2014/main" id="{C0E1B83B-64BC-4EE9-9A2F-2A17B75C01A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BB2469C0-A63E-4C51-BBBB-062DB22D568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11">
                    <a:extLst>
                      <a:ext uri="{A12FA001-AC4F-418D-AE19-62706E023703}">
                        <ahyp:hlinkClr xmlns:ahyp="http://schemas.microsoft.com/office/drawing/2018/hyperlinkcolor" val="tx"/>
                      </a:ext>
                    </a:extLst>
                  </a:hlinkClick>
                </a:rPr>
                <a:t>Workfront Support Portal</a:t>
              </a:r>
              <a:endParaRPr lang="en-US" sz="1050" kern="1400">
                <a:ln>
                  <a:noFill/>
                </a:ln>
                <a:solidFill>
                  <a:schemeClr val="bg1"/>
                </a:solidFill>
                <a:effectLst/>
                <a:latin typeface="+mj-lt"/>
              </a:endParaRPr>
            </a:p>
          </p:txBody>
        </p:sp>
      </p:grpSp>
      <p:pic>
        <p:nvPicPr>
          <p:cNvPr id="45" name="Graphic 44" descr="Cloud Computing outline">
            <a:extLst>
              <a:ext uri="{FF2B5EF4-FFF2-40B4-BE49-F238E27FC236}">
                <a16:creationId xmlns:a16="http://schemas.microsoft.com/office/drawing/2014/main" id="{5EE39601-7E26-4215-8A97-EDA579BA17F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905725" y="2364788"/>
            <a:ext cx="429833" cy="429833"/>
          </a:xfrm>
          <a:prstGeom prst="rect">
            <a:avLst/>
          </a:prstGeom>
        </p:spPr>
      </p:pic>
    </p:spTree>
    <p:extLst>
      <p:ext uri="{BB962C8B-B14F-4D97-AF65-F5344CB8AC3E}">
        <p14:creationId xmlns:p14="http://schemas.microsoft.com/office/powerpoint/2010/main" val="4048751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Ad Cloud: </a:t>
            </a:r>
            <a:r>
              <a:rPr lang="en-US">
                <a:solidFill>
                  <a:schemeClr val="tx1"/>
                </a:solidFill>
                <a:latin typeface="+mj-lt"/>
              </a:rPr>
              <a:t>helps you forecast the best mix of search, display and dynamic ads based on your budget. It also automates the execution of your media plan.</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See the Big Picture</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954107"/>
            </a:xfrm>
            <a:prstGeom prst="rect">
              <a:avLst/>
            </a:prstGeom>
            <a:noFill/>
          </p:spPr>
          <p:txBody>
            <a:bodyPr wrap="square">
              <a:spAutoFit/>
            </a:bodyPr>
            <a:lstStyle/>
            <a:p>
              <a:pPr algn="ctr"/>
              <a:r>
                <a:rPr lang="en-US" sz="1400"/>
                <a:t>Get a complete view of your campaign performance across search, display and social to better understand how customers interact with your brand.</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Act with Confidence</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en-US" sz="1400"/>
                <a:t>The accuracy reporting feature helps you know when and where to invest your online advertising budget.</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Maximize Your Budget</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en-US" sz="1400"/>
                <a:t>Get more return from your advertising budget, knowing it’s being spent in the most strategic and efficient way.</a:t>
              </a:r>
            </a:p>
          </p:txBody>
        </p:sp>
      </p:grpSp>
      <p:grpSp>
        <p:nvGrpSpPr>
          <p:cNvPr id="3" name="Group 2">
            <a:extLst>
              <a:ext uri="{FF2B5EF4-FFF2-40B4-BE49-F238E27FC236}">
                <a16:creationId xmlns:a16="http://schemas.microsoft.com/office/drawing/2014/main" id="{EFF0751A-09E6-42E5-BB78-87CE92DE8513}"/>
              </a:ext>
            </a:extLst>
          </p:cNvPr>
          <p:cNvGrpSpPr/>
          <p:nvPr/>
        </p:nvGrpSpPr>
        <p:grpSpPr>
          <a:xfrm>
            <a:off x="340538" y="4232299"/>
            <a:ext cx="8084371" cy="403039"/>
            <a:chOff x="340538" y="4213249"/>
            <a:chExt cx="7599351" cy="403039"/>
          </a:xfrm>
        </p:grpSpPr>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448000"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2">
                      <a:extLst>
                        <a:ext uri="{A12FA001-AC4F-418D-AE19-62706E023703}">
                          <ahyp:hlinkClr xmlns:ahyp="http://schemas.microsoft.com/office/drawing/2018/hyperlinkcolor" val="tx"/>
                        </a:ext>
                      </a:extLst>
                    </a:hlinkClick>
                  </a:rPr>
                  <a:t>Advertising Cloud Exchange</a:t>
                </a:r>
                <a:endParaRPr lang="en-US" sz="1400">
                  <a:solidFill>
                    <a:schemeClr val="bg1"/>
                  </a:solidFill>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2916214" y="4213249"/>
              <a:ext cx="2448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n-US" sz="1400">
                    <a:solidFill>
                      <a:schemeClr val="bg1"/>
                    </a:solidFill>
                    <a:latin typeface="+mj-lt"/>
                    <a:hlinkClick r:id="rId3">
                      <a:extLst>
                        <a:ext uri="{A12FA001-AC4F-418D-AE19-62706E023703}">
                          <ahyp:hlinkClr xmlns:ahyp="http://schemas.microsoft.com/office/drawing/2018/hyperlinkcolor" val="tx"/>
                        </a:ext>
                      </a:extLst>
                    </a:hlinkClick>
                  </a:rPr>
                  <a:t>Advertising Cloud Community</a:t>
                </a:r>
                <a:endParaRPr lang="en-US" sz="1400">
                  <a:solidFill>
                    <a:schemeClr val="bg1"/>
                  </a:solidFill>
                  <a:latin typeface="+mj-lt"/>
                </a:endParaRP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5491889" y="4213249"/>
              <a:ext cx="2448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4">
                      <a:extLst>
                        <a:ext uri="{A12FA001-AC4F-418D-AE19-62706E023703}">
                          <ahyp:hlinkClr xmlns:ahyp="http://schemas.microsoft.com/office/drawing/2018/hyperlinkcolor" val="tx"/>
                        </a:ext>
                      </a:extLst>
                    </a:hlinkClick>
                  </a:rPr>
                  <a:t>Learn &amp; Support</a:t>
                </a:r>
                <a:endParaRPr lang="en-US" sz="1400">
                  <a:solidFill>
                    <a:schemeClr val="bg1"/>
                  </a:solidFill>
                  <a:latin typeface="+mj-lt"/>
                </a:endParaRPr>
              </a:p>
            </p:txBody>
          </p:sp>
        </p:grpSp>
      </p:grpSp>
      <p:pic>
        <p:nvPicPr>
          <p:cNvPr id="43" name="Graphic 42">
            <a:extLst>
              <a:ext uri="{FF2B5EF4-FFF2-40B4-BE49-F238E27FC236}">
                <a16:creationId xmlns:a16="http://schemas.microsoft.com/office/drawing/2014/main" id="{0398B962-A6D1-4F50-8FD2-834EA4B546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71396" y="2376415"/>
            <a:ext cx="417484" cy="437685"/>
          </a:xfrm>
          <a:prstGeom prst="rect">
            <a:avLst/>
          </a:prstGeom>
        </p:spPr>
      </p:pic>
      <p:pic>
        <p:nvPicPr>
          <p:cNvPr id="9" name="Graphic 8">
            <a:extLst>
              <a:ext uri="{FF2B5EF4-FFF2-40B4-BE49-F238E27FC236}">
                <a16:creationId xmlns:a16="http://schemas.microsoft.com/office/drawing/2014/main" id="{912BC450-F3FE-4938-AFED-F06245D1BF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05995" y="2411060"/>
            <a:ext cx="380009" cy="403040"/>
          </a:xfrm>
          <a:prstGeom prst="rect">
            <a:avLst/>
          </a:prstGeom>
        </p:spPr>
      </p:pic>
      <p:pic>
        <p:nvPicPr>
          <p:cNvPr id="52" name="Graphic 51">
            <a:extLst>
              <a:ext uri="{FF2B5EF4-FFF2-40B4-BE49-F238E27FC236}">
                <a16:creationId xmlns:a16="http://schemas.microsoft.com/office/drawing/2014/main" id="{EE2485F0-66FB-4220-B12D-BE3FC6B5EF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87076" y="2422702"/>
            <a:ext cx="403040" cy="403040"/>
          </a:xfrm>
          <a:prstGeom prst="rect">
            <a:avLst/>
          </a:prstGeom>
        </p:spPr>
      </p:pic>
    </p:spTree>
    <p:extLst>
      <p:ext uri="{BB962C8B-B14F-4D97-AF65-F5344CB8AC3E}">
        <p14:creationId xmlns:p14="http://schemas.microsoft.com/office/powerpoint/2010/main" val="3211217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F1EF0FD2-46A2-4002-AB93-D74F07E7D67F}"/>
              </a:ext>
            </a:extLst>
          </p:cNvPr>
          <p:cNvSpPr txBox="1">
            <a:spLocks/>
          </p:cNvSpPr>
          <p:nvPr/>
        </p:nvSpPr>
        <p:spPr>
          <a:xfrm>
            <a:off x="310815" y="312662"/>
            <a:ext cx="11491015" cy="646189"/>
          </a:xfrm>
          <a:prstGeom prst="rect">
            <a:avLst/>
          </a:prstGeom>
        </p:spPr>
        <p:txBody>
          <a:bodyPr/>
          <a:lstStyle>
            <a:lvl1pPr algn="l" defTabSz="914126" rtl="0" eaLnBrk="1" latinLnBrk="0" hangingPunct="1">
              <a:lnSpc>
                <a:spcPct val="90000"/>
              </a:lnSpc>
              <a:spcBef>
                <a:spcPct val="0"/>
              </a:spcBef>
              <a:buNone/>
              <a:defRPr sz="2799" b="0" i="0" kern="1200">
                <a:solidFill>
                  <a:srgbClr val="FA0F00"/>
                </a:solidFill>
                <a:latin typeface="Adobe Clean ExtraBold" panose="020B0503020404020204" pitchFamily="34" charset="0"/>
                <a:ea typeface="+mj-ea"/>
                <a:cs typeface="+mj-cs"/>
              </a:defRPr>
            </a:lvl1pPr>
          </a:lstStyle>
          <a:p>
            <a:r>
              <a:rPr lang="en-US" sz="2800"/>
              <a:t>Important information &amp; resources</a:t>
            </a:r>
            <a:endParaRPr lang="en-US"/>
          </a:p>
        </p:txBody>
      </p:sp>
      <p:grpSp>
        <p:nvGrpSpPr>
          <p:cNvPr id="39" name="Group 38">
            <a:extLst>
              <a:ext uri="{FF2B5EF4-FFF2-40B4-BE49-F238E27FC236}">
                <a16:creationId xmlns:a16="http://schemas.microsoft.com/office/drawing/2014/main" id="{7E10A762-54D8-41BC-9D3D-1D644A6355B4}"/>
              </a:ext>
            </a:extLst>
          </p:cNvPr>
          <p:cNvGrpSpPr/>
          <p:nvPr/>
        </p:nvGrpSpPr>
        <p:grpSpPr>
          <a:xfrm>
            <a:off x="0" y="1560284"/>
            <a:ext cx="9058904" cy="4523603"/>
            <a:chOff x="0" y="1468999"/>
            <a:chExt cx="9058904" cy="4523603"/>
          </a:xfrm>
        </p:grpSpPr>
        <p:grpSp>
          <p:nvGrpSpPr>
            <p:cNvPr id="35" name="Group 34">
              <a:extLst>
                <a:ext uri="{FF2B5EF4-FFF2-40B4-BE49-F238E27FC236}">
                  <a16:creationId xmlns:a16="http://schemas.microsoft.com/office/drawing/2014/main" id="{5FBA3AB4-4FBA-4920-B291-6A4AB1AA2360}"/>
                </a:ext>
              </a:extLst>
            </p:cNvPr>
            <p:cNvGrpSpPr/>
            <p:nvPr/>
          </p:nvGrpSpPr>
          <p:grpSpPr>
            <a:xfrm>
              <a:off x="1" y="3784218"/>
              <a:ext cx="5442856" cy="665879"/>
              <a:chOff x="1" y="3907463"/>
              <a:chExt cx="5442856" cy="665879"/>
            </a:xfrm>
          </p:grpSpPr>
          <p:sp>
            <p:nvSpPr>
              <p:cNvPr id="21" name="Round Same Side Corner Rectangle 32">
                <a:extLst>
                  <a:ext uri="{FF2B5EF4-FFF2-40B4-BE49-F238E27FC236}">
                    <a16:creationId xmlns:a16="http://schemas.microsoft.com/office/drawing/2014/main" id="{0EFE3556-CAB0-4405-B6DF-5A6CF732B03E}"/>
                  </a:ext>
                </a:extLst>
              </p:cNvPr>
              <p:cNvSpPr/>
              <p:nvPr/>
            </p:nvSpPr>
            <p:spPr>
              <a:xfrm rot="5400000">
                <a:off x="2388489" y="1518975"/>
                <a:ext cx="665879" cy="5442856"/>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2" name="TextBox 21">
                <a:extLst>
                  <a:ext uri="{FF2B5EF4-FFF2-40B4-BE49-F238E27FC236}">
                    <a16:creationId xmlns:a16="http://schemas.microsoft.com/office/drawing/2014/main" id="{FE605017-ACEA-4DA9-8F05-07E1827FE318}"/>
                  </a:ext>
                </a:extLst>
              </p:cNvPr>
              <p:cNvSpPr txBox="1"/>
              <p:nvPr/>
            </p:nvSpPr>
            <p:spPr>
              <a:xfrm>
                <a:off x="310815" y="4009569"/>
                <a:ext cx="385483" cy="461665"/>
              </a:xfrm>
              <a:prstGeom prst="rect">
                <a:avLst/>
              </a:prstGeom>
              <a:noFill/>
            </p:spPr>
            <p:txBody>
              <a:bodyPr wrap="square" rtlCol="0">
                <a:spAutoFit/>
              </a:bodyPr>
              <a:lstStyle/>
              <a:p>
                <a:r>
                  <a:rPr lang="en-US" sz="2400">
                    <a:solidFill>
                      <a:schemeClr val="bg1"/>
                    </a:solidFill>
                  </a:rPr>
                  <a:t>4</a:t>
                </a:r>
                <a:endParaRPr lang="en-US" sz="2000">
                  <a:solidFill>
                    <a:schemeClr val="bg1"/>
                  </a:solidFill>
                </a:endParaRPr>
              </a:p>
            </p:txBody>
          </p:sp>
          <p:sp>
            <p:nvSpPr>
              <p:cNvPr id="23" name="Rectangle 22">
                <a:extLst>
                  <a:ext uri="{FF2B5EF4-FFF2-40B4-BE49-F238E27FC236}">
                    <a16:creationId xmlns:a16="http://schemas.microsoft.com/office/drawing/2014/main" id="{BB3CEA68-9173-4E1B-B66A-7BAA8F298AC5}"/>
                  </a:ext>
                </a:extLst>
              </p:cNvPr>
              <p:cNvSpPr/>
              <p:nvPr/>
            </p:nvSpPr>
            <p:spPr>
              <a:xfrm>
                <a:off x="564513" y="4040346"/>
                <a:ext cx="3999097"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chemeClr val="bg1"/>
                    </a:solidFill>
                  </a:rPr>
                  <a:t>How to Submit a Support Ticket</a:t>
                </a:r>
              </a:p>
            </p:txBody>
          </p:sp>
        </p:grpSp>
        <p:grpSp>
          <p:nvGrpSpPr>
            <p:cNvPr id="32" name="Group 31">
              <a:extLst>
                <a:ext uri="{FF2B5EF4-FFF2-40B4-BE49-F238E27FC236}">
                  <a16:creationId xmlns:a16="http://schemas.microsoft.com/office/drawing/2014/main" id="{356B0A2C-2B9D-4C8F-80D9-2DA3018DE63A}"/>
                </a:ext>
              </a:extLst>
            </p:cNvPr>
            <p:cNvGrpSpPr/>
            <p:nvPr/>
          </p:nvGrpSpPr>
          <p:grpSpPr>
            <a:xfrm>
              <a:off x="0" y="1468999"/>
              <a:ext cx="9058904" cy="651838"/>
              <a:chOff x="0" y="1468999"/>
              <a:chExt cx="9058904" cy="651838"/>
            </a:xfrm>
          </p:grpSpPr>
          <p:sp>
            <p:nvSpPr>
              <p:cNvPr id="18" name="Round Same Side Corner Rectangle 5">
                <a:extLst>
                  <a:ext uri="{FF2B5EF4-FFF2-40B4-BE49-F238E27FC236}">
                    <a16:creationId xmlns:a16="http://schemas.microsoft.com/office/drawing/2014/main" id="{BA261D8E-623F-433D-AB92-44BD7676B9FB}"/>
                  </a:ext>
                </a:extLst>
              </p:cNvPr>
              <p:cNvSpPr/>
              <p:nvPr/>
            </p:nvSpPr>
            <p:spPr>
              <a:xfrm rot="5400000">
                <a:off x="4203533" y="-2734534"/>
                <a:ext cx="651838" cy="9058904"/>
              </a:xfrm>
              <a:prstGeom prst="round2SameRect">
                <a:avLst>
                  <a:gd name="adj1" fmla="val 50000"/>
                  <a:gd name="adj2" fmla="val 0"/>
                </a:avLst>
              </a:prstGeom>
              <a:noFill/>
              <a:ln w="12700">
                <a:solidFill>
                  <a:srgbClr val="FA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6"/>
                  </a:solidFill>
                </a:endParaRPr>
              </a:p>
            </p:txBody>
          </p:sp>
          <p:sp>
            <p:nvSpPr>
              <p:cNvPr id="19" name="TextBox 18">
                <a:extLst>
                  <a:ext uri="{FF2B5EF4-FFF2-40B4-BE49-F238E27FC236}">
                    <a16:creationId xmlns:a16="http://schemas.microsoft.com/office/drawing/2014/main" id="{95E407A6-ED78-4F68-91AC-705F792C5C53}"/>
                  </a:ext>
                </a:extLst>
              </p:cNvPr>
              <p:cNvSpPr txBox="1"/>
              <p:nvPr/>
            </p:nvSpPr>
            <p:spPr>
              <a:xfrm>
                <a:off x="310815" y="1564086"/>
                <a:ext cx="385483" cy="461665"/>
              </a:xfrm>
              <a:prstGeom prst="rect">
                <a:avLst/>
              </a:prstGeom>
              <a:noFill/>
            </p:spPr>
            <p:txBody>
              <a:bodyPr wrap="square" rtlCol="0">
                <a:spAutoFit/>
              </a:bodyPr>
              <a:lstStyle/>
              <a:p>
                <a:r>
                  <a:rPr lang="en-US" sz="2400">
                    <a:solidFill>
                      <a:schemeClr val="accent6"/>
                    </a:solidFill>
                  </a:rPr>
                  <a:t>1</a:t>
                </a:r>
                <a:endParaRPr lang="en-US" sz="2000">
                  <a:solidFill>
                    <a:schemeClr val="accent6"/>
                  </a:solidFill>
                </a:endParaRPr>
              </a:p>
            </p:txBody>
          </p:sp>
          <p:sp>
            <p:nvSpPr>
              <p:cNvPr id="20" name="Rectangle 19">
                <a:extLst>
                  <a:ext uri="{FF2B5EF4-FFF2-40B4-BE49-F238E27FC236}">
                    <a16:creationId xmlns:a16="http://schemas.microsoft.com/office/drawing/2014/main" id="{31AA2052-250B-477C-8BB3-9CC987AAF37B}"/>
                  </a:ext>
                </a:extLst>
              </p:cNvPr>
              <p:cNvSpPr/>
              <p:nvPr/>
            </p:nvSpPr>
            <p:spPr>
              <a:xfrm>
                <a:off x="564514" y="1594863"/>
                <a:ext cx="4881605"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rgbClr val="FF0000"/>
                    </a:solidFill>
                  </a:rPr>
                  <a:t>Adobe Experience Core Services</a:t>
                </a:r>
              </a:p>
            </p:txBody>
          </p:sp>
        </p:grpSp>
        <p:grpSp>
          <p:nvGrpSpPr>
            <p:cNvPr id="34" name="Group 33">
              <a:extLst>
                <a:ext uri="{FF2B5EF4-FFF2-40B4-BE49-F238E27FC236}">
                  <a16:creationId xmlns:a16="http://schemas.microsoft.com/office/drawing/2014/main" id="{2A8804CC-4063-4DE9-8AC0-FDD97540EA70}"/>
                </a:ext>
              </a:extLst>
            </p:cNvPr>
            <p:cNvGrpSpPr/>
            <p:nvPr/>
          </p:nvGrpSpPr>
          <p:grpSpPr>
            <a:xfrm>
              <a:off x="1" y="3005215"/>
              <a:ext cx="6630571" cy="673630"/>
              <a:chOff x="1" y="3087378"/>
              <a:chExt cx="6630571" cy="673630"/>
            </a:xfrm>
          </p:grpSpPr>
          <p:sp>
            <p:nvSpPr>
              <p:cNvPr id="15" name="Round Same Side Corner Rectangle 27">
                <a:extLst>
                  <a:ext uri="{FF2B5EF4-FFF2-40B4-BE49-F238E27FC236}">
                    <a16:creationId xmlns:a16="http://schemas.microsoft.com/office/drawing/2014/main" id="{98E8E0A7-A5DE-4C1C-B9A4-20D685838B0D}"/>
                  </a:ext>
                </a:extLst>
              </p:cNvPr>
              <p:cNvSpPr/>
              <p:nvPr/>
            </p:nvSpPr>
            <p:spPr>
              <a:xfrm rot="5400000">
                <a:off x="2978472" y="108907"/>
                <a:ext cx="673630" cy="6630571"/>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6" name="TextBox 15">
                <a:extLst>
                  <a:ext uri="{FF2B5EF4-FFF2-40B4-BE49-F238E27FC236}">
                    <a16:creationId xmlns:a16="http://schemas.microsoft.com/office/drawing/2014/main" id="{B4AFF4C6-ACDB-41FC-8D6A-3A9FB33C8165}"/>
                  </a:ext>
                </a:extLst>
              </p:cNvPr>
              <p:cNvSpPr txBox="1"/>
              <p:nvPr/>
            </p:nvSpPr>
            <p:spPr>
              <a:xfrm>
                <a:off x="310815" y="3193359"/>
                <a:ext cx="385483" cy="461665"/>
              </a:xfrm>
              <a:prstGeom prst="rect">
                <a:avLst/>
              </a:prstGeom>
              <a:noFill/>
            </p:spPr>
            <p:txBody>
              <a:bodyPr wrap="square" rtlCol="0">
                <a:spAutoFit/>
              </a:bodyPr>
              <a:lstStyle/>
              <a:p>
                <a:r>
                  <a:rPr lang="en-US" sz="2400">
                    <a:solidFill>
                      <a:schemeClr val="bg1"/>
                    </a:solidFill>
                  </a:rPr>
                  <a:t>3</a:t>
                </a:r>
                <a:endParaRPr lang="en-US" sz="2000">
                  <a:solidFill>
                    <a:schemeClr val="bg1"/>
                  </a:solidFill>
                </a:endParaRPr>
              </a:p>
            </p:txBody>
          </p:sp>
          <p:sp>
            <p:nvSpPr>
              <p:cNvPr id="17" name="Rectangle 16">
                <a:extLst>
                  <a:ext uri="{FF2B5EF4-FFF2-40B4-BE49-F238E27FC236}">
                    <a16:creationId xmlns:a16="http://schemas.microsoft.com/office/drawing/2014/main" id="{68AEB81A-585A-4B49-B89F-A378242D9DFA}"/>
                  </a:ext>
                </a:extLst>
              </p:cNvPr>
              <p:cNvSpPr/>
              <p:nvPr/>
            </p:nvSpPr>
            <p:spPr>
              <a:xfrm>
                <a:off x="564514" y="3224136"/>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chemeClr val="bg1"/>
                    </a:solidFill>
                  </a:rPr>
                  <a:t>Your Adobe Solutions</a:t>
                </a:r>
              </a:p>
            </p:txBody>
          </p:sp>
        </p:grpSp>
        <p:grpSp>
          <p:nvGrpSpPr>
            <p:cNvPr id="33" name="Group 32">
              <a:extLst>
                <a:ext uri="{FF2B5EF4-FFF2-40B4-BE49-F238E27FC236}">
                  <a16:creationId xmlns:a16="http://schemas.microsoft.com/office/drawing/2014/main" id="{B22B62E4-E72F-468E-A680-B325CC6DDB9F}"/>
                </a:ext>
              </a:extLst>
            </p:cNvPr>
            <p:cNvGrpSpPr/>
            <p:nvPr/>
          </p:nvGrpSpPr>
          <p:grpSpPr>
            <a:xfrm>
              <a:off x="0" y="2226210"/>
              <a:ext cx="8133535" cy="673632"/>
              <a:chOff x="0" y="2267291"/>
              <a:chExt cx="8133535" cy="673632"/>
            </a:xfrm>
          </p:grpSpPr>
          <p:sp>
            <p:nvSpPr>
              <p:cNvPr id="12" name="Round Same Side Corner Rectangle 26">
                <a:extLst>
                  <a:ext uri="{FF2B5EF4-FFF2-40B4-BE49-F238E27FC236}">
                    <a16:creationId xmlns:a16="http://schemas.microsoft.com/office/drawing/2014/main" id="{D5726F49-AB2B-4442-9B3E-D08E6E253610}"/>
                  </a:ext>
                </a:extLst>
              </p:cNvPr>
              <p:cNvSpPr/>
              <p:nvPr/>
            </p:nvSpPr>
            <p:spPr>
              <a:xfrm rot="5400000">
                <a:off x="3729952" y="-1462661"/>
                <a:ext cx="673632" cy="8133535"/>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3" name="TextBox 12">
                <a:extLst>
                  <a:ext uri="{FF2B5EF4-FFF2-40B4-BE49-F238E27FC236}">
                    <a16:creationId xmlns:a16="http://schemas.microsoft.com/office/drawing/2014/main" id="{B6309DC9-25B9-42E8-BD7C-C4961F56821E}"/>
                  </a:ext>
                </a:extLst>
              </p:cNvPr>
              <p:cNvSpPr txBox="1"/>
              <p:nvPr/>
            </p:nvSpPr>
            <p:spPr>
              <a:xfrm>
                <a:off x="310815" y="2373275"/>
                <a:ext cx="385483" cy="461665"/>
              </a:xfrm>
              <a:prstGeom prst="rect">
                <a:avLst/>
              </a:prstGeom>
              <a:noFill/>
            </p:spPr>
            <p:txBody>
              <a:bodyPr wrap="square" rtlCol="0">
                <a:spAutoFit/>
              </a:bodyPr>
              <a:lstStyle/>
              <a:p>
                <a:r>
                  <a:rPr lang="en-US" sz="2400">
                    <a:solidFill>
                      <a:schemeClr val="bg1"/>
                    </a:solidFill>
                  </a:rPr>
                  <a:t>2</a:t>
                </a:r>
                <a:endParaRPr lang="en-US" sz="2000">
                  <a:solidFill>
                    <a:schemeClr val="bg1"/>
                  </a:solidFill>
                </a:endParaRPr>
              </a:p>
            </p:txBody>
          </p:sp>
          <p:sp>
            <p:nvSpPr>
              <p:cNvPr id="14" name="Rectangle 13">
                <a:extLst>
                  <a:ext uri="{FF2B5EF4-FFF2-40B4-BE49-F238E27FC236}">
                    <a16:creationId xmlns:a16="http://schemas.microsoft.com/office/drawing/2014/main" id="{22E26DE1-9B7C-414C-BF68-2B0A02884D85}"/>
                  </a:ext>
                </a:extLst>
              </p:cNvPr>
              <p:cNvSpPr/>
              <p:nvPr/>
            </p:nvSpPr>
            <p:spPr>
              <a:xfrm>
                <a:off x="564514" y="2404052"/>
                <a:ext cx="3572055"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chemeClr val="bg1"/>
                    </a:solidFill>
                  </a:rPr>
                  <a:t>Customer Support Services</a:t>
                </a:r>
              </a:p>
            </p:txBody>
          </p:sp>
        </p:grpSp>
        <p:grpSp>
          <p:nvGrpSpPr>
            <p:cNvPr id="36" name="Group 35">
              <a:extLst>
                <a:ext uri="{FF2B5EF4-FFF2-40B4-BE49-F238E27FC236}">
                  <a16:creationId xmlns:a16="http://schemas.microsoft.com/office/drawing/2014/main" id="{5985BE90-1F27-4A75-91F4-C5524AF93738}"/>
                </a:ext>
              </a:extLst>
            </p:cNvPr>
            <p:cNvGrpSpPr/>
            <p:nvPr/>
          </p:nvGrpSpPr>
          <p:grpSpPr>
            <a:xfrm>
              <a:off x="0" y="4555470"/>
              <a:ext cx="4406537" cy="665879"/>
              <a:chOff x="0" y="4726070"/>
              <a:chExt cx="4406537" cy="665879"/>
            </a:xfrm>
          </p:grpSpPr>
          <p:sp>
            <p:nvSpPr>
              <p:cNvPr id="26" name="Round Same Side Corner Rectangle 32">
                <a:extLst>
                  <a:ext uri="{FF2B5EF4-FFF2-40B4-BE49-F238E27FC236}">
                    <a16:creationId xmlns:a16="http://schemas.microsoft.com/office/drawing/2014/main" id="{496DAB5F-E16B-4199-8740-F3951D237B20}"/>
                  </a:ext>
                </a:extLst>
              </p:cNvPr>
              <p:cNvSpPr/>
              <p:nvPr/>
            </p:nvSpPr>
            <p:spPr>
              <a:xfrm rot="5400000">
                <a:off x="1870329" y="2855741"/>
                <a:ext cx="665879" cy="4406537"/>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7" name="TextBox 26">
                <a:extLst>
                  <a:ext uri="{FF2B5EF4-FFF2-40B4-BE49-F238E27FC236}">
                    <a16:creationId xmlns:a16="http://schemas.microsoft.com/office/drawing/2014/main" id="{3BADD07B-505D-4DF5-AE5D-BA22AA3B7967}"/>
                  </a:ext>
                </a:extLst>
              </p:cNvPr>
              <p:cNvSpPr txBox="1"/>
              <p:nvPr/>
            </p:nvSpPr>
            <p:spPr>
              <a:xfrm>
                <a:off x="310815" y="4828175"/>
                <a:ext cx="385483" cy="461665"/>
              </a:xfrm>
              <a:prstGeom prst="rect">
                <a:avLst/>
              </a:prstGeom>
              <a:noFill/>
            </p:spPr>
            <p:txBody>
              <a:bodyPr wrap="square" rtlCol="0">
                <a:spAutoFit/>
              </a:bodyPr>
              <a:lstStyle/>
              <a:p>
                <a:r>
                  <a:rPr lang="en-US" sz="2400">
                    <a:solidFill>
                      <a:schemeClr val="bg1"/>
                    </a:solidFill>
                  </a:rPr>
                  <a:t>5</a:t>
                </a:r>
                <a:endParaRPr lang="en-US" sz="2000">
                  <a:solidFill>
                    <a:schemeClr val="bg1"/>
                  </a:solidFill>
                </a:endParaRPr>
              </a:p>
            </p:txBody>
          </p:sp>
          <p:sp>
            <p:nvSpPr>
              <p:cNvPr id="28" name="Rectangle 27">
                <a:extLst>
                  <a:ext uri="{FF2B5EF4-FFF2-40B4-BE49-F238E27FC236}">
                    <a16:creationId xmlns:a16="http://schemas.microsoft.com/office/drawing/2014/main" id="{48EED869-D0F2-4F92-93DD-74B0E4D758D3}"/>
                  </a:ext>
                </a:extLst>
              </p:cNvPr>
              <p:cNvSpPr/>
              <p:nvPr/>
            </p:nvSpPr>
            <p:spPr>
              <a:xfrm>
                <a:off x="564514" y="4858952"/>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chemeClr val="bg1"/>
                    </a:solidFill>
                  </a:rPr>
                  <a:t>Engaging with Adobe Support</a:t>
                </a:r>
              </a:p>
            </p:txBody>
          </p:sp>
        </p:grpSp>
        <p:grpSp>
          <p:nvGrpSpPr>
            <p:cNvPr id="38" name="Group 37">
              <a:extLst>
                <a:ext uri="{FF2B5EF4-FFF2-40B4-BE49-F238E27FC236}">
                  <a16:creationId xmlns:a16="http://schemas.microsoft.com/office/drawing/2014/main" id="{A799CE8E-8903-476B-A220-5709F2908C68}"/>
                </a:ext>
              </a:extLst>
            </p:cNvPr>
            <p:cNvGrpSpPr/>
            <p:nvPr/>
          </p:nvGrpSpPr>
          <p:grpSpPr>
            <a:xfrm>
              <a:off x="1" y="5326723"/>
              <a:ext cx="4310739" cy="665879"/>
              <a:chOff x="1" y="5509844"/>
              <a:chExt cx="4310739" cy="665879"/>
            </a:xfrm>
          </p:grpSpPr>
          <p:sp>
            <p:nvSpPr>
              <p:cNvPr id="29" name="Round Same Side Corner Rectangle 32">
                <a:extLst>
                  <a:ext uri="{FF2B5EF4-FFF2-40B4-BE49-F238E27FC236}">
                    <a16:creationId xmlns:a16="http://schemas.microsoft.com/office/drawing/2014/main" id="{1E5F046A-952B-4C41-BC8F-1B7390F3BEF7}"/>
                  </a:ext>
                </a:extLst>
              </p:cNvPr>
              <p:cNvSpPr/>
              <p:nvPr/>
            </p:nvSpPr>
            <p:spPr>
              <a:xfrm rot="5400000">
                <a:off x="1434902" y="4074943"/>
                <a:ext cx="665879" cy="3535681"/>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30" name="TextBox 29">
                <a:extLst>
                  <a:ext uri="{FF2B5EF4-FFF2-40B4-BE49-F238E27FC236}">
                    <a16:creationId xmlns:a16="http://schemas.microsoft.com/office/drawing/2014/main" id="{0ACD7E66-FB05-42A8-9783-BD41E7669BCA}"/>
                  </a:ext>
                </a:extLst>
              </p:cNvPr>
              <p:cNvSpPr txBox="1"/>
              <p:nvPr/>
            </p:nvSpPr>
            <p:spPr>
              <a:xfrm>
                <a:off x="310815" y="5611947"/>
                <a:ext cx="385483" cy="461665"/>
              </a:xfrm>
              <a:prstGeom prst="rect">
                <a:avLst/>
              </a:prstGeom>
              <a:noFill/>
            </p:spPr>
            <p:txBody>
              <a:bodyPr wrap="square" rtlCol="0">
                <a:spAutoFit/>
              </a:bodyPr>
              <a:lstStyle/>
              <a:p>
                <a:r>
                  <a:rPr lang="en-US" sz="2400">
                    <a:solidFill>
                      <a:schemeClr val="bg1"/>
                    </a:solidFill>
                  </a:rPr>
                  <a:t>6</a:t>
                </a:r>
                <a:endParaRPr lang="en-US" sz="2000">
                  <a:solidFill>
                    <a:schemeClr val="bg1"/>
                  </a:solidFill>
                </a:endParaRPr>
              </a:p>
            </p:txBody>
          </p:sp>
          <p:sp>
            <p:nvSpPr>
              <p:cNvPr id="31" name="Rectangle 30">
                <a:extLst>
                  <a:ext uri="{FF2B5EF4-FFF2-40B4-BE49-F238E27FC236}">
                    <a16:creationId xmlns:a16="http://schemas.microsoft.com/office/drawing/2014/main" id="{6AA3412E-CB52-4ABF-86D1-786F81D01458}"/>
                  </a:ext>
                </a:extLst>
              </p:cNvPr>
              <p:cNvSpPr/>
              <p:nvPr/>
            </p:nvSpPr>
            <p:spPr>
              <a:xfrm>
                <a:off x="564514" y="5642724"/>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chemeClr val="bg1"/>
                    </a:solidFill>
                  </a:rPr>
                  <a:t>Tools &amp; Resources</a:t>
                </a:r>
              </a:p>
            </p:txBody>
          </p:sp>
        </p:grpSp>
      </p:grpSp>
    </p:spTree>
    <p:extLst>
      <p:ext uri="{BB962C8B-B14F-4D97-AF65-F5344CB8AC3E}">
        <p14:creationId xmlns:p14="http://schemas.microsoft.com/office/powerpoint/2010/main" val="368262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DC8A3-6DE5-472E-84CD-5FE95B06134D}"/>
              </a:ext>
            </a:extLst>
          </p:cNvPr>
          <p:cNvSpPr>
            <a:spLocks noGrp="1"/>
          </p:cNvSpPr>
          <p:nvPr>
            <p:ph type="title"/>
          </p:nvPr>
        </p:nvSpPr>
        <p:spPr/>
        <p:txBody>
          <a:bodyPr/>
          <a:lstStyle/>
          <a:p>
            <a:r>
              <a:rPr lang="en-US" sz="2600" dirty="0"/>
              <a:t>Create a Support Case | Adobe Experience Manager, Adobe Experience Platform, Adobe Campaign, Adobe Target, Adobe Audience Manager, and Adobe Analytics</a:t>
            </a:r>
          </a:p>
        </p:txBody>
      </p:sp>
      <p:sp>
        <p:nvSpPr>
          <p:cNvPr id="3" name="Content Placeholder 2">
            <a:extLst>
              <a:ext uri="{FF2B5EF4-FFF2-40B4-BE49-F238E27FC236}">
                <a16:creationId xmlns:a16="http://schemas.microsoft.com/office/drawing/2014/main" id="{24297F0D-BB72-4A3B-B10C-CD7E2D18BE32}"/>
              </a:ext>
            </a:extLst>
          </p:cNvPr>
          <p:cNvSpPr>
            <a:spLocks noGrp="1"/>
          </p:cNvSpPr>
          <p:nvPr>
            <p:ph sz="quarter" idx="13"/>
          </p:nvPr>
        </p:nvSpPr>
        <p:spPr>
          <a:xfrm>
            <a:off x="291060" y="1087975"/>
            <a:ext cx="11521440" cy="1021943"/>
          </a:xfrm>
        </p:spPr>
        <p:txBody>
          <a:bodyPr/>
          <a:lstStyle/>
          <a:p>
            <a:pPr marL="0" indent="0">
              <a:lnSpc>
                <a:spcPct val="100000"/>
              </a:lnSpc>
              <a:spcBef>
                <a:spcPts val="0"/>
              </a:spcBef>
              <a:buNone/>
            </a:pPr>
            <a:r>
              <a:rPr lang="en-US" sz="1400" dirty="0">
                <a:latin typeface="+mn-lt"/>
              </a:rPr>
              <a:t>Follow the below steps to create a support case in the Admin Console for the following solutions: </a:t>
            </a:r>
          </a:p>
          <a:p>
            <a:pPr marL="171450" indent="-171450">
              <a:lnSpc>
                <a:spcPct val="100000"/>
              </a:lnSpc>
              <a:spcBef>
                <a:spcPts val="0"/>
              </a:spcBef>
              <a:buFont typeface="Arial" panose="020B0604020202020204" pitchFamily="34" charset="0"/>
              <a:buChar char="•"/>
            </a:pPr>
            <a:r>
              <a:rPr lang="en-US" sz="1200" b="1" dirty="0">
                <a:latin typeface="+mn-lt"/>
              </a:rPr>
              <a:t>Adobe Experience Manager</a:t>
            </a:r>
            <a:endParaRPr lang="en-US" sz="1200" dirty="0">
              <a:latin typeface="+mn-lt"/>
            </a:endParaRPr>
          </a:p>
          <a:p>
            <a:pPr marL="171450" indent="-171450">
              <a:lnSpc>
                <a:spcPct val="100000"/>
              </a:lnSpc>
              <a:spcBef>
                <a:spcPts val="0"/>
              </a:spcBef>
              <a:buFont typeface="Arial" panose="020B0604020202020204" pitchFamily="34" charset="0"/>
              <a:buChar char="•"/>
            </a:pPr>
            <a:r>
              <a:rPr lang="en-US" sz="1200" b="1" dirty="0">
                <a:latin typeface="+mn-lt"/>
              </a:rPr>
              <a:t>Adobe</a:t>
            </a:r>
            <a:r>
              <a:rPr lang="en-US" sz="1200" dirty="0">
                <a:latin typeface="+mn-lt"/>
              </a:rPr>
              <a:t> </a:t>
            </a:r>
            <a:r>
              <a:rPr lang="en-US" sz="1200" b="1" dirty="0">
                <a:latin typeface="+mn-lt"/>
              </a:rPr>
              <a:t>Experience Platform </a:t>
            </a:r>
          </a:p>
          <a:p>
            <a:pPr marL="171450" indent="-171450">
              <a:lnSpc>
                <a:spcPct val="100000"/>
              </a:lnSpc>
              <a:spcBef>
                <a:spcPts val="0"/>
              </a:spcBef>
              <a:buFont typeface="Arial" panose="020B0604020202020204" pitchFamily="34" charset="0"/>
              <a:buChar char="•"/>
            </a:pPr>
            <a:r>
              <a:rPr lang="en-US" sz="1200" b="1" dirty="0">
                <a:latin typeface="+mn-lt"/>
              </a:rPr>
              <a:t>Adobe Campaign</a:t>
            </a:r>
            <a:r>
              <a:rPr lang="en-US" sz="1200" dirty="0">
                <a:latin typeface="+mn-lt"/>
              </a:rPr>
              <a:t> </a:t>
            </a:r>
          </a:p>
          <a:p>
            <a:endParaRPr lang="en-US" dirty="0">
              <a:latin typeface="+mn-lt"/>
            </a:endParaRPr>
          </a:p>
        </p:txBody>
      </p:sp>
      <p:graphicFrame>
        <p:nvGraphicFramePr>
          <p:cNvPr id="5" name="Table 4">
            <a:extLst>
              <a:ext uri="{FF2B5EF4-FFF2-40B4-BE49-F238E27FC236}">
                <a16:creationId xmlns:a16="http://schemas.microsoft.com/office/drawing/2014/main" id="{689395B1-102D-4D11-8632-EFB9C7106777}"/>
              </a:ext>
            </a:extLst>
          </p:cNvPr>
          <p:cNvGraphicFramePr>
            <a:graphicFrameLocks noGrp="1"/>
          </p:cNvGraphicFramePr>
          <p:nvPr>
            <p:extLst>
              <p:ext uri="{D42A27DB-BD31-4B8C-83A1-F6EECF244321}">
                <p14:modId xmlns:p14="http://schemas.microsoft.com/office/powerpoint/2010/main" val="1926205659"/>
              </p:ext>
            </p:extLst>
          </p:nvPr>
        </p:nvGraphicFramePr>
        <p:xfrm>
          <a:off x="618231" y="2139994"/>
          <a:ext cx="10764590" cy="4629921"/>
        </p:xfrm>
        <a:graphic>
          <a:graphicData uri="http://schemas.openxmlformats.org/drawingml/2006/table">
            <a:tbl>
              <a:tblPr firstRow="1" bandRow="1"/>
              <a:tblGrid>
                <a:gridCol w="1257549">
                  <a:extLst>
                    <a:ext uri="{9D8B030D-6E8A-4147-A177-3AD203B41FA5}">
                      <a16:colId xmlns:a16="http://schemas.microsoft.com/office/drawing/2014/main" val="950641823"/>
                    </a:ext>
                  </a:extLst>
                </a:gridCol>
                <a:gridCol w="9507041">
                  <a:extLst>
                    <a:ext uri="{9D8B030D-6E8A-4147-A177-3AD203B41FA5}">
                      <a16:colId xmlns:a16="http://schemas.microsoft.com/office/drawing/2014/main" val="441751746"/>
                    </a:ext>
                  </a:extLst>
                </a:gridCol>
              </a:tblGrid>
              <a:tr h="46299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solidFill>
                            <a:schemeClr val="bg1"/>
                          </a:solidFill>
                          <a:latin typeface="+mn-lt"/>
                        </a:rPr>
                        <a:t>ACTION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lvl="0" indent="0" algn="l">
                        <a:lnSpc>
                          <a:spcPct val="150000"/>
                        </a:lnSpc>
                        <a:buFont typeface="Arial" panose="020B0604020202020204" pitchFamily="34" charset="0"/>
                        <a:buNone/>
                      </a:pPr>
                      <a:r>
                        <a:rPr lang="en-US" sz="1350" b="0">
                          <a:solidFill>
                            <a:schemeClr val="tx1"/>
                          </a:solidFill>
                          <a:latin typeface="+mn-lt"/>
                        </a:rPr>
                        <a:t>Login to the </a:t>
                      </a:r>
                      <a:r>
                        <a:rPr lang="en-US" sz="1350" b="0">
                          <a:solidFill>
                            <a:schemeClr val="tx1"/>
                          </a:solidFill>
                          <a:latin typeface="+mn-lt"/>
                          <a:hlinkClick r:id="rId2"/>
                        </a:rPr>
                        <a:t>Admin Console</a:t>
                      </a:r>
                      <a:r>
                        <a:rPr lang="en-US" sz="1350" b="0">
                          <a:solidFill>
                            <a:schemeClr val="tx1"/>
                          </a:solidFill>
                          <a:latin typeface="+mn-lt"/>
                        </a:rPr>
                        <a:t>, navigate to </a:t>
                      </a:r>
                      <a:r>
                        <a:rPr lang="en-US" sz="1350" b="1">
                          <a:solidFill>
                            <a:schemeClr val="tx1"/>
                          </a:solidFill>
                          <a:latin typeface="+mn-lt"/>
                        </a:rPr>
                        <a:t>Support</a:t>
                      </a:r>
                      <a:r>
                        <a:rPr lang="en-US" sz="1350" b="0">
                          <a:solidFill>
                            <a:schemeClr val="tx1"/>
                          </a:solidFill>
                          <a:latin typeface="+mn-lt"/>
                        </a:rPr>
                        <a:t> &gt; </a:t>
                      </a:r>
                      <a:r>
                        <a:rPr lang="en-US" sz="1350" b="1">
                          <a:solidFill>
                            <a:schemeClr val="tx1"/>
                          </a:solidFill>
                          <a:latin typeface="+mn-lt"/>
                        </a:rPr>
                        <a:t>Support Summary </a:t>
                      </a:r>
                    </a:p>
                    <a:p>
                      <a:pPr marL="285750" lvl="0" indent="-285750" algn="l">
                        <a:lnSpc>
                          <a:spcPct val="150000"/>
                        </a:lnSpc>
                        <a:buFont typeface="Arial" panose="020B0604020202020204" pitchFamily="34" charset="0"/>
                        <a:buChar char="•"/>
                      </a:pPr>
                      <a:r>
                        <a:rPr lang="en-US" sz="1350" b="0">
                          <a:solidFill>
                            <a:schemeClr val="tx1"/>
                          </a:solidFill>
                          <a:latin typeface="+mn-lt"/>
                        </a:rPr>
                        <a:t>Click </a:t>
                      </a:r>
                      <a:r>
                        <a:rPr lang="en-US" sz="1350" b="1">
                          <a:solidFill>
                            <a:schemeClr val="tx1"/>
                          </a:solidFill>
                          <a:latin typeface="+mn-lt"/>
                        </a:rPr>
                        <a:t>Create Case </a:t>
                      </a:r>
                    </a:p>
                    <a:p>
                      <a:pPr marL="285750" lvl="0" indent="-285750" algn="l">
                        <a:lnSpc>
                          <a:spcPct val="150000"/>
                        </a:lnSpc>
                        <a:buFont typeface="Arial" panose="020B0604020202020204" pitchFamily="34" charset="0"/>
                        <a:buChar char="•"/>
                      </a:pPr>
                      <a:r>
                        <a:rPr lang="en-US" sz="1350" b="0">
                          <a:solidFill>
                            <a:schemeClr val="tx1"/>
                          </a:solidFill>
                          <a:latin typeface="Adobe Clean SemiLight (Body)"/>
                        </a:rPr>
                        <a:t>Select the category your issue falls into: </a:t>
                      </a:r>
                    </a:p>
                    <a:p>
                      <a:pPr marL="968375" lvl="1" indent="-285750">
                        <a:buSzPct val="85000"/>
                        <a:buFont typeface="Wingdings" pitchFamily="2" charset="2"/>
                        <a:buChar char="Ø"/>
                      </a:pPr>
                      <a:r>
                        <a:rPr lang="en-US" sz="1350" b="0" i="1">
                          <a:solidFill>
                            <a:schemeClr val="tx1"/>
                          </a:solidFill>
                          <a:latin typeface="Adobe Clean SemiLight (Body)"/>
                        </a:rPr>
                        <a:t>Managing Users &amp; Licenses </a:t>
                      </a:r>
                      <a:r>
                        <a:rPr lang="en-US" sz="1350" b="0">
                          <a:solidFill>
                            <a:schemeClr val="tx1"/>
                          </a:solidFill>
                          <a:latin typeface="Adobe Clean SemiLight (Body)"/>
                        </a:rPr>
                        <a:t> </a:t>
                      </a:r>
                    </a:p>
                    <a:p>
                      <a:pPr marL="968375" lvl="1" indent="-285750">
                        <a:buSzPct val="85000"/>
                        <a:buFont typeface="Wingdings" pitchFamily="2" charset="2"/>
                        <a:buChar char="Ø"/>
                      </a:pPr>
                      <a:r>
                        <a:rPr lang="en-US" sz="1350" b="0" i="1">
                          <a:solidFill>
                            <a:schemeClr val="tx1"/>
                          </a:solidFill>
                          <a:latin typeface="Adobe Clean SemiLight (Body)"/>
                        </a:rPr>
                        <a:t>Using Creative Cloud &amp; Document Cloud</a:t>
                      </a:r>
                    </a:p>
                    <a:p>
                      <a:pPr marL="968375" lvl="1" indent="-285750">
                        <a:buSzPct val="85000"/>
                        <a:buFont typeface="Wingdings" pitchFamily="2" charset="2"/>
                        <a:buChar char="Ø"/>
                      </a:pPr>
                      <a:r>
                        <a:rPr lang="en-US" sz="1350" b="1" i="1">
                          <a:solidFill>
                            <a:schemeClr val="tx1"/>
                          </a:solidFill>
                          <a:latin typeface="Adobe Clean SemiLight (Body)"/>
                        </a:rPr>
                        <a:t>Using Experience Cloud </a:t>
                      </a:r>
                    </a:p>
                    <a:p>
                      <a:pPr marL="511175" indent="-285750">
                        <a:buFont typeface="Arial" panose="020B0604020202020204" pitchFamily="34" charset="0"/>
                        <a:buChar char="•"/>
                      </a:pPr>
                      <a:r>
                        <a:rPr lang="en-US" sz="1350" b="0">
                          <a:solidFill>
                            <a:schemeClr val="tx1"/>
                          </a:solidFill>
                          <a:latin typeface="Adobe Clean SemiLight (Body)"/>
                        </a:rPr>
                        <a:t>Click </a:t>
                      </a:r>
                      <a:r>
                        <a:rPr lang="en-US" sz="1350" b="1">
                          <a:solidFill>
                            <a:schemeClr val="tx1"/>
                          </a:solidFill>
                          <a:latin typeface="Adobe Clean SemiLight (Body)"/>
                        </a:rPr>
                        <a:t>Create Case</a:t>
                      </a: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3301337"/>
                  </a:ext>
                </a:extLst>
              </a:tr>
            </a:tbl>
          </a:graphicData>
        </a:graphic>
      </p:graphicFrame>
      <p:pic>
        <p:nvPicPr>
          <p:cNvPr id="6" name="Picture 5">
            <a:extLst>
              <a:ext uri="{FF2B5EF4-FFF2-40B4-BE49-F238E27FC236}">
                <a16:creationId xmlns:a16="http://schemas.microsoft.com/office/drawing/2014/main" id="{69090F66-85F8-4419-AE40-F138742D01B7}"/>
              </a:ext>
            </a:extLst>
          </p:cNvPr>
          <p:cNvPicPr>
            <a:picLocks noChangeAspect="1"/>
          </p:cNvPicPr>
          <p:nvPr/>
        </p:nvPicPr>
        <p:blipFill>
          <a:blip r:embed="rId3"/>
          <a:stretch>
            <a:fillRect/>
          </a:stretch>
        </p:blipFill>
        <p:spPr>
          <a:xfrm>
            <a:off x="6334311" y="2573941"/>
            <a:ext cx="4451318" cy="1643564"/>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C0B6D25-5634-48BD-B0BF-D75E6ADFE791}"/>
              </a:ext>
            </a:extLst>
          </p:cNvPr>
          <p:cNvSpPr txBox="1"/>
          <p:nvPr/>
        </p:nvSpPr>
        <p:spPr>
          <a:xfrm>
            <a:off x="1661020" y="6523694"/>
            <a:ext cx="12192000" cy="246221"/>
          </a:xfrm>
          <a:prstGeom prst="rect">
            <a:avLst/>
          </a:prstGeom>
          <a:noFill/>
        </p:spPr>
        <p:txBody>
          <a:bodyPr wrap="square">
            <a:spAutoFit/>
          </a:bodyPr>
          <a:lstStyle/>
          <a:p>
            <a:pPr marL="225425"/>
            <a:r>
              <a:rPr lang="en-US" sz="1000" i="1">
                <a:latin typeface="Adobe Clean Light"/>
              </a:rPr>
              <a:t>In the form that appears, specify the name of the product you need assistance with. To see a list of options, type the first few letters of the product name. </a:t>
            </a:r>
            <a:endParaRPr lang="en-US" sz="1000" b="1" i="1">
              <a:latin typeface="Adobe Clean Light"/>
            </a:endParaRPr>
          </a:p>
        </p:txBody>
      </p:sp>
      <p:pic>
        <p:nvPicPr>
          <p:cNvPr id="13" name="Picture 12">
            <a:extLst>
              <a:ext uri="{FF2B5EF4-FFF2-40B4-BE49-F238E27FC236}">
                <a16:creationId xmlns:a16="http://schemas.microsoft.com/office/drawing/2014/main" id="{714A1860-FF78-473C-8F34-A83736118E1E}"/>
              </a:ext>
            </a:extLst>
          </p:cNvPr>
          <p:cNvPicPr>
            <a:picLocks noChangeAspect="1"/>
          </p:cNvPicPr>
          <p:nvPr/>
        </p:nvPicPr>
        <p:blipFill>
          <a:blip r:embed="rId4"/>
          <a:stretch>
            <a:fillRect/>
          </a:stretch>
        </p:blipFill>
        <p:spPr>
          <a:xfrm>
            <a:off x="2184292" y="4040150"/>
            <a:ext cx="4150019" cy="2303152"/>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5D1DA21-14BE-438D-94A6-FB36CBC7082C}"/>
              </a:ext>
            </a:extLst>
          </p:cNvPr>
          <p:cNvSpPr txBox="1"/>
          <p:nvPr/>
        </p:nvSpPr>
        <p:spPr>
          <a:xfrm>
            <a:off x="6602187" y="5855757"/>
            <a:ext cx="4775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dobe Clean Light"/>
                <a:cs typeface="Segoe UI"/>
              </a:rPr>
              <a:t>A video walkthrough of how to raise and manage a support case in Admin Console can be found </a:t>
            </a:r>
            <a:r>
              <a:rPr lang="en-US" sz="1600">
                <a:solidFill>
                  <a:srgbClr val="5F5F5F"/>
                </a:solidFill>
                <a:latin typeface="Adobe Clean Light"/>
                <a:cs typeface="Segoe UI"/>
                <a:hlinkClick r:id="rId5"/>
              </a:rPr>
              <a:t>here</a:t>
            </a:r>
            <a:endParaRPr lang="en-US" sz="1600">
              <a:hlinkClick r:id="rId5"/>
            </a:endParaRPr>
          </a:p>
        </p:txBody>
      </p:sp>
      <p:sp>
        <p:nvSpPr>
          <p:cNvPr id="10" name="TextBox 9">
            <a:extLst>
              <a:ext uri="{FF2B5EF4-FFF2-40B4-BE49-F238E27FC236}">
                <a16:creationId xmlns:a16="http://schemas.microsoft.com/office/drawing/2014/main" id="{08346DBA-1C21-4423-8892-7539BF905126}"/>
              </a:ext>
            </a:extLst>
          </p:cNvPr>
          <p:cNvSpPr txBox="1"/>
          <p:nvPr/>
        </p:nvSpPr>
        <p:spPr>
          <a:xfrm>
            <a:off x="2452688" y="1220089"/>
            <a:ext cx="2633662" cy="738664"/>
          </a:xfrm>
          <a:prstGeom prst="rect">
            <a:avLst/>
          </a:prstGeom>
          <a:noFill/>
        </p:spPr>
        <p:txBody>
          <a:bodyPr wrap="square">
            <a:spAutoFit/>
          </a:bodyPr>
          <a:lstStyle/>
          <a:p>
            <a:pPr marL="171450" indent="-171450">
              <a:buSzPct val="70000"/>
              <a:buFont typeface="Arial" panose="020B0604020202020204" pitchFamily="34" charset="0"/>
              <a:buChar char="•"/>
            </a:pPr>
            <a:r>
              <a:rPr lang="en-US" sz="1200" b="1" dirty="0"/>
              <a:t>Adobe</a:t>
            </a:r>
            <a:r>
              <a:rPr lang="en-US" sz="1800" b="1" dirty="0">
                <a:latin typeface="+mn-lt"/>
              </a:rPr>
              <a:t> </a:t>
            </a:r>
            <a:r>
              <a:rPr lang="en-US" sz="1200" b="1" dirty="0"/>
              <a:t>Target</a:t>
            </a:r>
          </a:p>
          <a:p>
            <a:pPr marL="171450" indent="-171450">
              <a:buSzPct val="70000"/>
              <a:buFont typeface="Arial" panose="020B0604020202020204" pitchFamily="34" charset="0"/>
              <a:buChar char="•"/>
            </a:pPr>
            <a:r>
              <a:rPr lang="en-US" sz="1200" b="1" dirty="0"/>
              <a:t>Adobe Audience Manager</a:t>
            </a:r>
          </a:p>
          <a:p>
            <a:pPr marL="171450" indent="-171450">
              <a:buSzPct val="70000"/>
              <a:buFont typeface="Arial" panose="020B0604020202020204" pitchFamily="34" charset="0"/>
              <a:buChar char="•"/>
            </a:pPr>
            <a:r>
              <a:rPr lang="en-US" sz="1200" b="1" dirty="0"/>
              <a:t>Adobe Analytics </a:t>
            </a:r>
          </a:p>
        </p:txBody>
      </p:sp>
    </p:spTree>
    <p:extLst>
      <p:ext uri="{BB962C8B-B14F-4D97-AF65-F5344CB8AC3E}">
        <p14:creationId xmlns:p14="http://schemas.microsoft.com/office/powerpoint/2010/main" val="974178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2242-8F59-4A9A-A8DD-4C17EE0EB351}"/>
              </a:ext>
            </a:extLst>
          </p:cNvPr>
          <p:cNvSpPr>
            <a:spLocks noGrp="1"/>
          </p:cNvSpPr>
          <p:nvPr>
            <p:ph type="title"/>
          </p:nvPr>
        </p:nvSpPr>
        <p:spPr/>
        <p:txBody>
          <a:bodyPr/>
          <a:lstStyle/>
          <a:p>
            <a:r>
              <a:rPr lang="en-US" sz="2600" dirty="0"/>
              <a:t>Case Description | Adobe Experience Manager, Adobe Experience Platform Adobe Campaign, Adobe Target, Adobe Audience Manager, and Adobe Analytics</a:t>
            </a:r>
          </a:p>
        </p:txBody>
      </p:sp>
      <p:sp>
        <p:nvSpPr>
          <p:cNvPr id="3" name="Content Placeholder 2">
            <a:extLst>
              <a:ext uri="{FF2B5EF4-FFF2-40B4-BE49-F238E27FC236}">
                <a16:creationId xmlns:a16="http://schemas.microsoft.com/office/drawing/2014/main" id="{1BDB1D1D-B1AA-4A98-9537-035D494F033E}"/>
              </a:ext>
            </a:extLst>
          </p:cNvPr>
          <p:cNvSpPr>
            <a:spLocks noGrp="1"/>
          </p:cNvSpPr>
          <p:nvPr>
            <p:ph sz="quarter" idx="13"/>
          </p:nvPr>
        </p:nvSpPr>
        <p:spPr>
          <a:xfrm>
            <a:off x="283464" y="1303943"/>
            <a:ext cx="11521440" cy="466134"/>
          </a:xfrm>
        </p:spPr>
        <p:txBody>
          <a:bodyPr/>
          <a:lstStyle/>
          <a:p>
            <a:pPr marL="0" indent="0">
              <a:buNone/>
            </a:pPr>
            <a:r>
              <a:rPr lang="en-US" sz="1400">
                <a:latin typeface="+mn-lt"/>
              </a:rPr>
              <a:t>When the case form appears, complete the details about the issue using the below information as guide:</a:t>
            </a:r>
            <a:endParaRPr lang="en-US" sz="1400" b="1">
              <a:latin typeface="+mn-lt"/>
            </a:endParaRPr>
          </a:p>
          <a:p>
            <a:endParaRPr lang="en-US" sz="1400">
              <a:latin typeface="+mn-lt"/>
            </a:endParaRPr>
          </a:p>
        </p:txBody>
      </p:sp>
      <p:graphicFrame>
        <p:nvGraphicFramePr>
          <p:cNvPr id="4" name="Table 3">
            <a:extLst>
              <a:ext uri="{FF2B5EF4-FFF2-40B4-BE49-F238E27FC236}">
                <a16:creationId xmlns:a16="http://schemas.microsoft.com/office/drawing/2014/main" id="{CA45059A-463B-4402-89E2-99CA1D839BD0}"/>
              </a:ext>
            </a:extLst>
          </p:cNvPr>
          <p:cNvGraphicFramePr>
            <a:graphicFrameLocks noGrp="1"/>
          </p:cNvGraphicFramePr>
          <p:nvPr>
            <p:extLst>
              <p:ext uri="{D42A27DB-BD31-4B8C-83A1-F6EECF244321}">
                <p14:modId xmlns:p14="http://schemas.microsoft.com/office/powerpoint/2010/main" val="2365908693"/>
              </p:ext>
            </p:extLst>
          </p:nvPr>
        </p:nvGraphicFramePr>
        <p:xfrm>
          <a:off x="213222" y="1637960"/>
          <a:ext cx="5782110" cy="4574168"/>
        </p:xfrm>
        <a:graphic>
          <a:graphicData uri="http://schemas.openxmlformats.org/drawingml/2006/table">
            <a:tbl>
              <a:tblPr firstRow="1" firstCol="1" bandRow="1"/>
              <a:tblGrid>
                <a:gridCol w="740212">
                  <a:extLst>
                    <a:ext uri="{9D8B030D-6E8A-4147-A177-3AD203B41FA5}">
                      <a16:colId xmlns:a16="http://schemas.microsoft.com/office/drawing/2014/main" val="921579654"/>
                    </a:ext>
                  </a:extLst>
                </a:gridCol>
                <a:gridCol w="5041898">
                  <a:extLst>
                    <a:ext uri="{9D8B030D-6E8A-4147-A177-3AD203B41FA5}">
                      <a16:colId xmlns:a16="http://schemas.microsoft.com/office/drawing/2014/main" val="2790224011"/>
                    </a:ext>
                  </a:extLst>
                </a:gridCol>
              </a:tblGrid>
              <a:tr h="209722">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en-US" sz="1200" b="1" u="none" strike="noStrike">
                          <a:solidFill>
                            <a:schemeClr val="bg1"/>
                          </a:solidFill>
                          <a:effectLst/>
                        </a:rPr>
                        <a:t>Category</a:t>
                      </a:r>
                      <a:endParaRPr lang="en-US" sz="2000" b="0" i="0" u="none" strike="noStrike">
                        <a:solidFill>
                          <a:schemeClr val="bg1"/>
                        </a:solidFill>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a:noFill/>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en-US" sz="1200" b="1" u="none" strike="noStrike" kern="1200">
                          <a:solidFill>
                            <a:schemeClr val="bg1"/>
                          </a:solidFill>
                          <a:effectLst/>
                        </a:rPr>
                        <a:t>Description</a:t>
                      </a:r>
                      <a:endParaRPr lang="en-US" sz="1200" b="1" u="none" strike="noStrike" kern="1200">
                        <a:solidFill>
                          <a:schemeClr val="bg1"/>
                        </a:solidFill>
                        <a:effectLst/>
                        <a:latin typeface="Adobe Clean Light" panose="020B0303020404020204" pitchFamily="34" charset="0"/>
                        <a:ea typeface="+mn-ea"/>
                        <a:cs typeface="+mn-cs"/>
                      </a:endParaRPr>
                    </a:p>
                  </a:txBody>
                  <a:tcPr marL="51102" marR="51102" marT="45991" marB="45991">
                    <a:lnL>
                      <a:noFill/>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628336074"/>
                  </a:ext>
                </a:extLst>
              </a:tr>
              <a:tr h="50406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en-US" sz="1100" b="1" u="none" strike="noStrike">
                          <a:solidFill>
                            <a:srgbClr val="333333"/>
                          </a:solidFill>
                          <a:effectLst/>
                        </a:rPr>
                        <a:t>Specify a product</a:t>
                      </a:r>
                      <a:endParaRPr lang="en-US" sz="1100" b="0" i="0" u="none" strike="noStrike">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0"/>
                        </a:spcBef>
                        <a:spcAft>
                          <a:spcPts val="0"/>
                        </a:spcAft>
                      </a:pPr>
                      <a:r>
                        <a:rPr lang="en-US" sz="1100" b="0" u="none" strike="noStrike">
                          <a:solidFill>
                            <a:srgbClr val="333333"/>
                          </a:solidFill>
                          <a:effectLst/>
                        </a:rPr>
                        <a:t>Specify the name of the product in the given field. To see a list of options, type the first few letters of the product name. This option is not available if you create a case for managing users and licenses.</a:t>
                      </a:r>
                      <a:endParaRPr lang="en-US" sz="1100" b="0" i="0" u="none" strike="noStrike">
                        <a:effectLst/>
                        <a:latin typeface="Adobe Clean Light" panose="020B0303020404020204" pitchFamily="34" charset="0"/>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768634257"/>
                  </a:ext>
                </a:extLst>
              </a:tr>
              <a:tr h="220064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en-US" sz="1100" b="1" u="none" strike="noStrike">
                          <a:solidFill>
                            <a:srgbClr val="333333"/>
                          </a:solidFill>
                          <a:effectLst/>
                        </a:rPr>
                        <a:t>Select the priority of the issue</a:t>
                      </a:r>
                      <a:endParaRPr lang="en-US" sz="1100" b="0" i="0" u="none" strike="noStrike">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en-US" sz="1100" b="0" u="none" strike="noStrike">
                          <a:solidFill>
                            <a:srgbClr val="333333"/>
                          </a:solidFill>
                          <a:effectLst/>
                        </a:rPr>
                        <a:t>Depending on how the issue impacts your operations, classify it as follows:</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P4 (Minor): Select this option if the issue does not cause any significant interruptions to normal operations. This option can include issues related to APIs and integration, installation and configuration inquiries, enhancement requests, or documentation questions.</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P3 (Important): If the issue interrupts normal operations, select this option. For example, malfunctioning or incorrect behavior of the software. </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P2 (Urgent): Choose this option when there are serious interruptions to your business' normal operations. For example, if the issue negatively impacts an enterprise-wide installation, urgent deadlines, or causes financial risk to business. </a:t>
                      </a:r>
                      <a:endParaRPr lang="en-US" sz="1100" b="0" i="0" u="none" strike="noStrike">
                        <a:effectLst/>
                        <a:latin typeface="Adobe Clean Light" panose="020B0303020404020204" pitchFamily="34" charset="0"/>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4276482437"/>
                  </a:ext>
                </a:extLst>
              </a:tr>
              <a:tr h="827029">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en-US" sz="1100" b="1" u="none" strike="noStrike">
                          <a:solidFill>
                            <a:srgbClr val="333333"/>
                          </a:solidFill>
                          <a:effectLst/>
                        </a:rPr>
                        <a:t>Quantify the impact of the issue</a:t>
                      </a:r>
                      <a:endParaRPr lang="en-US" sz="1100" b="0" i="0" u="none" strike="noStrike">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en-US" sz="1100" b="0" u="none" strike="noStrike">
                          <a:solidFill>
                            <a:srgbClr val="333333"/>
                          </a:solidFill>
                          <a:effectLst/>
                        </a:rPr>
                        <a:t>Based on the scale at which the issue affects your organization, select one from the following options:</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Small: One or two users impacted</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Medium: A specific group of users impacted</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Large: Most users impacted</a:t>
                      </a:r>
                      <a:endParaRPr lang="en-US" sz="1100" b="0" i="0" u="none" strike="noStrike">
                        <a:effectLst/>
                        <a:latin typeface="Adobe Clean Light" panose="020B0303020404020204" pitchFamily="34" charset="0"/>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684122772"/>
                  </a:ext>
                </a:extLst>
              </a:tr>
            </a:tbl>
          </a:graphicData>
        </a:graphic>
      </p:graphicFrame>
      <p:graphicFrame>
        <p:nvGraphicFramePr>
          <p:cNvPr id="5" name="Table 4">
            <a:extLst>
              <a:ext uri="{FF2B5EF4-FFF2-40B4-BE49-F238E27FC236}">
                <a16:creationId xmlns:a16="http://schemas.microsoft.com/office/drawing/2014/main" id="{952B209B-C516-4945-B780-A19E22550CA1}"/>
              </a:ext>
            </a:extLst>
          </p:cNvPr>
          <p:cNvGraphicFramePr>
            <a:graphicFrameLocks noGrp="1"/>
          </p:cNvGraphicFramePr>
          <p:nvPr>
            <p:extLst>
              <p:ext uri="{D42A27DB-BD31-4B8C-83A1-F6EECF244321}">
                <p14:modId xmlns:p14="http://schemas.microsoft.com/office/powerpoint/2010/main" val="1915398662"/>
              </p:ext>
            </p:extLst>
          </p:nvPr>
        </p:nvGraphicFramePr>
        <p:xfrm>
          <a:off x="6147732" y="1637960"/>
          <a:ext cx="5782110" cy="4068708"/>
        </p:xfrm>
        <a:graphic>
          <a:graphicData uri="http://schemas.openxmlformats.org/drawingml/2006/table">
            <a:tbl>
              <a:tblPr firstRow="1" firstCol="1" bandRow="1"/>
              <a:tblGrid>
                <a:gridCol w="793795">
                  <a:extLst>
                    <a:ext uri="{9D8B030D-6E8A-4147-A177-3AD203B41FA5}">
                      <a16:colId xmlns:a16="http://schemas.microsoft.com/office/drawing/2014/main" val="921579654"/>
                    </a:ext>
                  </a:extLst>
                </a:gridCol>
                <a:gridCol w="4988315">
                  <a:extLst>
                    <a:ext uri="{9D8B030D-6E8A-4147-A177-3AD203B41FA5}">
                      <a16:colId xmlns:a16="http://schemas.microsoft.com/office/drawing/2014/main" val="2790224011"/>
                    </a:ext>
                  </a:extLst>
                </a:gridCol>
              </a:tblGrid>
              <a:tr h="209722">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en-US" sz="1200" b="1" u="none" strike="noStrike">
                          <a:solidFill>
                            <a:schemeClr val="bg1"/>
                          </a:solidFill>
                          <a:effectLst/>
                        </a:rPr>
                        <a:t>Category</a:t>
                      </a:r>
                      <a:endParaRPr lang="en-US" sz="2000" b="0" i="0" u="none" strike="noStrike">
                        <a:solidFill>
                          <a:schemeClr val="bg1"/>
                        </a:solidFill>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a:noFill/>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en-US" sz="1200" b="1" u="none" strike="noStrike" kern="1200">
                          <a:solidFill>
                            <a:schemeClr val="bg1"/>
                          </a:solidFill>
                          <a:effectLst/>
                        </a:rPr>
                        <a:t>Description</a:t>
                      </a:r>
                      <a:endParaRPr lang="en-US" sz="1200" b="1" u="none" strike="noStrike" kern="1200">
                        <a:solidFill>
                          <a:schemeClr val="bg1"/>
                        </a:solidFill>
                        <a:effectLst/>
                        <a:latin typeface="Adobe Clean Light" panose="020B0303020404020204" pitchFamily="34" charset="0"/>
                        <a:ea typeface="+mn-ea"/>
                        <a:cs typeface="+mn-cs"/>
                      </a:endParaRPr>
                    </a:p>
                  </a:txBody>
                  <a:tcPr marL="51102" marR="51102" marT="45991" marB="45991">
                    <a:lnL>
                      <a:noFill/>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628336074"/>
                  </a:ext>
                </a:extLst>
              </a:tr>
              <a:tr h="1925374">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en-US" sz="1100" b="1" u="none" strike="noStrike">
                          <a:solidFill>
                            <a:srgbClr val="333333"/>
                          </a:solidFill>
                          <a:effectLst/>
                        </a:rPr>
                        <a:t>Summarize the issue</a:t>
                      </a:r>
                      <a:endParaRPr lang="en-US" sz="1100" b="0" i="0" u="none" strike="noStrike">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headEnd type="none" w="med" len="med"/>
                      <a:tailEnd type="none" w="med" len="med"/>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en-US" sz="1100" b="0" u="none" strike="noStrike">
                          <a:solidFill>
                            <a:srgbClr val="333333"/>
                          </a:solidFill>
                          <a:effectLst/>
                        </a:rPr>
                        <a:t>Provide a descriptive summary of your issue. Mention what the specific problem is and what you are seeing. </a:t>
                      </a:r>
                      <a:endParaRPr lang="en-US" sz="1100" b="0" u="none" strike="noStrike">
                        <a:effectLst/>
                      </a:endParaRPr>
                    </a:p>
                    <a:p>
                      <a:pPr marL="0" marR="0" algn="l" fontAlgn="t">
                        <a:spcBef>
                          <a:spcPts val="750"/>
                        </a:spcBef>
                        <a:spcAft>
                          <a:spcPts val="750"/>
                        </a:spcAft>
                      </a:pPr>
                      <a:r>
                        <a:rPr lang="en-US" sz="1100" b="0" u="none" strike="noStrike">
                          <a:solidFill>
                            <a:srgbClr val="333333"/>
                          </a:solidFill>
                          <a:effectLst/>
                        </a:rPr>
                        <a:t>Examples of descriptive summaries:</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Error "Could not process incoming SAML response" with Federated ID</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"Account not recognized" in the support panel</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Error 400 or other error when attempting to validate a domain claim</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Users, groups, or identity panel is blank</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Change Domain Claim from Enterprise ID to Federated (or conversely)</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Receiving the error "An invitation with this code was not found"</a:t>
                      </a:r>
                      <a:endParaRPr lang="en-US" sz="1100" b="0" i="0" u="none" strike="noStrike">
                        <a:effectLst/>
                        <a:latin typeface="Adobe Clean Light" panose="020B0303020404020204" pitchFamily="34" charset="0"/>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headEnd type="none" w="med" len="med"/>
                      <a:tailEnd type="none" w="med" len="med"/>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262695814"/>
                  </a:ext>
                </a:extLst>
              </a:tr>
              <a:tr h="50406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en-US" sz="1100" b="1" u="none" strike="noStrike" kern="1200">
                          <a:solidFill>
                            <a:srgbClr val="333333"/>
                          </a:solidFill>
                          <a:effectLst/>
                        </a:rPr>
                        <a:t>Describe the nature of the issue</a:t>
                      </a:r>
                      <a:endParaRPr lang="en-US" sz="1100" b="1" u="none" strike="noStrike" kern="1200">
                        <a:solidFill>
                          <a:srgbClr val="333333"/>
                        </a:solidFill>
                        <a:effectLst/>
                        <a:latin typeface="Adobe Clean Light" panose="020B0303020404020204" pitchFamily="34" charset="0"/>
                        <a:ea typeface="+mn-ea"/>
                        <a:cs typeface="+mn-cs"/>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en-US" sz="1100" b="0" u="none" strike="noStrike" kern="1200">
                          <a:solidFill>
                            <a:srgbClr val="333333"/>
                          </a:solidFill>
                          <a:effectLst/>
                        </a:rPr>
                        <a:t>State your queries or describe your issue in detail, including the workflow that caused the issue and steps to reproduce. Include details about when it first happened.</a:t>
                      </a:r>
                      <a:endParaRPr lang="en-US" sz="1100" b="0" u="none" strike="noStrike" kern="1200">
                        <a:solidFill>
                          <a:srgbClr val="333333"/>
                        </a:solidFill>
                        <a:effectLst/>
                        <a:latin typeface="Adobe Clean Light" panose="020B0303020404020204" pitchFamily="34" charset="0"/>
                        <a:ea typeface="+mn-ea"/>
                        <a:cs typeface="+mn-cs"/>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58182946"/>
                  </a:ext>
                </a:extLst>
              </a:tr>
              <a:tr h="40595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en-US" sz="1100" b="1" u="none" strike="noStrike" kern="1200">
                          <a:solidFill>
                            <a:srgbClr val="333333"/>
                          </a:solidFill>
                          <a:effectLst/>
                        </a:rPr>
                        <a:t>Attach screenshots or files</a:t>
                      </a:r>
                      <a:endParaRPr lang="en-US" sz="1100" b="1" u="none" strike="noStrike" kern="1200">
                        <a:solidFill>
                          <a:srgbClr val="333333"/>
                        </a:solidFill>
                        <a:effectLst/>
                        <a:latin typeface="Adobe Clean Light" panose="020B0303020404020204" pitchFamily="34" charset="0"/>
                        <a:ea typeface="+mn-ea"/>
                        <a:cs typeface="+mn-cs"/>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en-US" sz="1100" b="0" u="none" strike="noStrike" kern="1200">
                          <a:solidFill>
                            <a:srgbClr val="333333"/>
                          </a:solidFill>
                          <a:effectLst/>
                        </a:rPr>
                        <a:t>You can attach relevant files under 20MB to the case. For example, a screenshot of the error. Executable and DLL files are not supported.</a:t>
                      </a:r>
                      <a:endParaRPr lang="en-US" sz="1100" b="0" u="none" strike="noStrike" kern="1200">
                        <a:solidFill>
                          <a:srgbClr val="333333"/>
                        </a:solidFill>
                        <a:effectLst/>
                        <a:latin typeface="Adobe Clean Light" panose="020B0303020404020204" pitchFamily="34" charset="0"/>
                        <a:ea typeface="+mn-ea"/>
                        <a:cs typeface="+mn-cs"/>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954593553"/>
                  </a:ext>
                </a:extLst>
              </a:tr>
            </a:tbl>
          </a:graphicData>
        </a:graphic>
      </p:graphicFrame>
      <p:sp>
        <p:nvSpPr>
          <p:cNvPr id="6" name="TextBox 5">
            <a:extLst>
              <a:ext uri="{FF2B5EF4-FFF2-40B4-BE49-F238E27FC236}">
                <a16:creationId xmlns:a16="http://schemas.microsoft.com/office/drawing/2014/main" id="{E6A32305-4C9F-4210-8001-C9F427594816}"/>
              </a:ext>
            </a:extLst>
          </p:cNvPr>
          <p:cNvSpPr txBox="1"/>
          <p:nvPr/>
        </p:nvSpPr>
        <p:spPr>
          <a:xfrm>
            <a:off x="1339403" y="6381485"/>
            <a:ext cx="5210081" cy="246221"/>
          </a:xfrm>
          <a:prstGeom prst="rect">
            <a:avLst/>
          </a:prstGeom>
          <a:noFill/>
        </p:spPr>
        <p:txBody>
          <a:bodyPr wrap="none" rtlCol="0">
            <a:spAutoFit/>
          </a:bodyPr>
          <a:lstStyle/>
          <a:p>
            <a:r>
              <a:rPr lang="en-AU" sz="1000" i="1"/>
              <a:t>Note: For P1 (Critical) support issues, please call Adobe Customer Support. Phone numbers are listed </a:t>
            </a:r>
            <a:r>
              <a:rPr lang="en-AU" sz="1000" i="1">
                <a:hlinkClick r:id="rId2" action="ppaction://hlinksldjump"/>
              </a:rPr>
              <a:t>here</a:t>
            </a:r>
            <a:r>
              <a:rPr lang="en-AU" sz="1000" i="1"/>
              <a:t>.</a:t>
            </a:r>
          </a:p>
        </p:txBody>
      </p:sp>
    </p:spTree>
    <p:extLst>
      <p:ext uri="{BB962C8B-B14F-4D97-AF65-F5344CB8AC3E}">
        <p14:creationId xmlns:p14="http://schemas.microsoft.com/office/powerpoint/2010/main" val="1327205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en-US"/>
              <a:t>Create a Support Case | Adobe Primetime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en-US" sz="1400">
                <a:latin typeface="+mn-lt"/>
              </a:rPr>
              <a:t>Follow the below steps to create a support case in Experience League Portal for the following solutions: </a:t>
            </a:r>
          </a:p>
          <a:p>
            <a:pPr marL="171450" indent="-171450">
              <a:lnSpc>
                <a:spcPct val="100000"/>
              </a:lnSpc>
              <a:spcBef>
                <a:spcPts val="0"/>
              </a:spcBef>
              <a:buFont typeface="Arial" panose="020B0604020202020204" pitchFamily="34" charset="0"/>
              <a:buChar char="•"/>
            </a:pPr>
            <a:r>
              <a:rPr lang="en-US" sz="1400" b="1">
                <a:latin typeface="+mn-lt"/>
              </a:rPr>
              <a:t>Adobe Primetime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2704995528"/>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solidFill>
                            <a:schemeClr val="bg1"/>
                          </a:solidFill>
                          <a:latin typeface="+mn-lt"/>
                        </a:rPr>
                        <a:t>ACTION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en-US" sz="1350" b="0">
                          <a:solidFill>
                            <a:schemeClr val="tx1"/>
                          </a:solidFill>
                          <a:latin typeface="+mn-lt"/>
                        </a:rPr>
                        <a:t>Navigate to </a:t>
                      </a:r>
                      <a:r>
                        <a:rPr lang="en-US" sz="1350" b="0" i="0" u="sng" strike="noStrike" kern="120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Experience League Submission Ticket Site</a:t>
                      </a:r>
                      <a:r>
                        <a:rPr lang="en-US" sz="1350" b="0" i="0" kern="1200">
                          <a:solidFill>
                            <a:schemeClr val="tx1"/>
                          </a:solidFill>
                          <a:effectLst/>
                          <a:latin typeface="+mn-lt"/>
                          <a:ea typeface="+mn-ea"/>
                          <a:cs typeface="+mn-cs"/>
                        </a:rPr>
                        <a:t> </a:t>
                      </a:r>
                    </a:p>
                    <a:p>
                      <a:pPr marL="171450" indent="-171450" fontAlgn="base">
                        <a:buFont typeface="Arial" panose="020B0604020202020204" pitchFamily="34" charset="0"/>
                        <a:buChar char="•"/>
                      </a:pPr>
                      <a:r>
                        <a:rPr lang="en-US" sz="1350" b="0" i="0" kern="1200">
                          <a:solidFill>
                            <a:schemeClr val="tx1"/>
                          </a:solidFill>
                          <a:effectLst/>
                          <a:latin typeface="+mn-lt"/>
                          <a:ea typeface="+mn-ea"/>
                          <a:cs typeface="+mn-cs"/>
                        </a:rPr>
                        <a:t>Select from the left tab which solution you need help for: </a:t>
                      </a:r>
                    </a:p>
                    <a:p>
                      <a:pPr marL="171450" indent="-171450" fontAlgn="base">
                        <a:buFont typeface="Arial" panose="020B0604020202020204" pitchFamily="34" charset="0"/>
                        <a:buChar char="•"/>
                      </a:pPr>
                      <a:endParaRPr lang="en-US" sz="1350" b="0" i="0" kern="1200">
                        <a:solidFill>
                          <a:schemeClr val="tx1"/>
                        </a:solidFill>
                        <a:effectLst/>
                        <a:latin typeface="+mn-lt"/>
                        <a:ea typeface="+mn-ea"/>
                        <a:cs typeface="+mn-cs"/>
                      </a:endParaRPr>
                    </a:p>
                    <a:p>
                      <a:pPr marL="0" indent="0" fontAlgn="base">
                        <a:buFont typeface="Arial" panose="020B0604020202020204" pitchFamily="34" charset="0"/>
                        <a:buNone/>
                      </a:pPr>
                      <a:r>
                        <a:rPr lang="en-US" sz="1350" b="0">
                          <a:solidFill>
                            <a:schemeClr val="tx1"/>
                          </a:solidFill>
                          <a:latin typeface="Adobe Clean Light"/>
                        </a:rPr>
                        <a:t>Complete the form with the following information/details</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Summary</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Steps to reproduce the issue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Recent environment changes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Screenshots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Error messages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Log files</a:t>
                      </a:r>
                    </a:p>
                    <a:p>
                      <a:pPr marL="171450" indent="-171450" fontAlgn="base">
                        <a:buFont typeface="Arial" panose="020B0604020202020204" pitchFamily="34" charset="0"/>
                        <a:buChar char="•"/>
                      </a:pPr>
                      <a:endParaRPr lang="en-US" sz="1350" b="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lIns="91440" tIns="45720" rIns="91440" bIns="45720" anchor="t">
            <a:spAutoFit/>
          </a:bodyPr>
          <a:lstStyle/>
          <a:p>
            <a:pPr marL="225425"/>
            <a:r>
              <a:rPr lang="en-US" sz="1000" i="1"/>
              <a:t>Direct access to </a:t>
            </a:r>
            <a:r>
              <a:rPr lang="en-US" sz="1000" i="1">
                <a:hlinkClick r:id="rId3"/>
              </a:rPr>
              <a:t>Adobe Primetime</a:t>
            </a:r>
            <a:r>
              <a:rPr lang="en-US" sz="1000" i="1"/>
              <a:t> &amp; direct access to </a:t>
            </a:r>
            <a:r>
              <a:rPr lang="en-US" sz="1000" i="1">
                <a:hlinkClick r:id="rId4"/>
              </a:rPr>
              <a:t>Adobe Commerce Support Portal</a:t>
            </a:r>
            <a:endParaRPr lang="en-US" sz="1000" i="1"/>
          </a:p>
        </p:txBody>
      </p:sp>
      <p:pic>
        <p:nvPicPr>
          <p:cNvPr id="7" name="Picture 6">
            <a:extLst>
              <a:ext uri="{FF2B5EF4-FFF2-40B4-BE49-F238E27FC236}">
                <a16:creationId xmlns:a16="http://schemas.microsoft.com/office/drawing/2014/main" id="{F8B509BA-5E49-4F7F-932B-11ED43195E43}"/>
              </a:ext>
            </a:extLst>
          </p:cNvPr>
          <p:cNvPicPr>
            <a:picLocks noChangeAspect="1"/>
          </p:cNvPicPr>
          <p:nvPr/>
        </p:nvPicPr>
        <p:blipFill>
          <a:blip r:embed="rId5"/>
          <a:stretch>
            <a:fillRect/>
          </a:stretch>
        </p:blipFill>
        <p:spPr>
          <a:xfrm>
            <a:off x="6518247" y="2490035"/>
            <a:ext cx="4315712" cy="787769"/>
          </a:xfrm>
          <a:prstGeom prst="rect">
            <a:avLst/>
          </a:prstGeom>
        </p:spPr>
      </p:pic>
      <p:pic>
        <p:nvPicPr>
          <p:cNvPr id="13" name="Picture 12">
            <a:extLst>
              <a:ext uri="{FF2B5EF4-FFF2-40B4-BE49-F238E27FC236}">
                <a16:creationId xmlns:a16="http://schemas.microsoft.com/office/drawing/2014/main" id="{FC87CF3A-CD0B-4A7A-A73E-3BA7F1FABABD}"/>
              </a:ext>
            </a:extLst>
          </p:cNvPr>
          <p:cNvPicPr>
            <a:picLocks noChangeAspect="1"/>
          </p:cNvPicPr>
          <p:nvPr/>
        </p:nvPicPr>
        <p:blipFill>
          <a:blip r:embed="rId6"/>
          <a:stretch>
            <a:fillRect/>
          </a:stretch>
        </p:blipFill>
        <p:spPr>
          <a:xfrm>
            <a:off x="7152902" y="3277804"/>
            <a:ext cx="3046402" cy="1996871"/>
          </a:xfrm>
          <a:prstGeom prst="rect">
            <a:avLst/>
          </a:prstGeom>
        </p:spPr>
      </p:pic>
    </p:spTree>
    <p:extLst>
      <p:ext uri="{BB962C8B-B14F-4D97-AF65-F5344CB8AC3E}">
        <p14:creationId xmlns:p14="http://schemas.microsoft.com/office/powerpoint/2010/main" val="2207461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en-US"/>
              <a:t>Create a Support Case | Adobe Commerce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en-US" sz="1400">
                <a:latin typeface="+mn-lt"/>
              </a:rPr>
              <a:t>Follow the below steps to create a support case in Experience League Portal for the following solutions: </a:t>
            </a:r>
          </a:p>
          <a:p>
            <a:pPr marL="171450" indent="-171450">
              <a:lnSpc>
                <a:spcPct val="100000"/>
              </a:lnSpc>
              <a:spcBef>
                <a:spcPts val="0"/>
              </a:spcBef>
              <a:buFont typeface="Arial" panose="020B0604020202020204" pitchFamily="34" charset="0"/>
              <a:buChar char="•"/>
            </a:pPr>
            <a:r>
              <a:rPr lang="en-US" sz="1400" b="1">
                <a:latin typeface="+mn-lt"/>
              </a:rPr>
              <a:t>Adobe Commerce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1113833158"/>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solidFill>
                            <a:schemeClr val="bg1"/>
                          </a:solidFill>
                          <a:latin typeface="+mn-lt"/>
                        </a:rPr>
                        <a:t>ACTION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en-US" sz="1350" b="0">
                          <a:solidFill>
                            <a:schemeClr val="tx1"/>
                          </a:solidFill>
                          <a:latin typeface="+mn-lt"/>
                        </a:rPr>
                        <a:t>Navigate to </a:t>
                      </a:r>
                      <a:r>
                        <a:rPr lang="en-US" sz="1350" b="0" i="0" u="sng" strike="noStrike" kern="120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Experience League Submission Ticket Site</a:t>
                      </a:r>
                      <a:r>
                        <a:rPr lang="en-US" sz="1350" b="0" i="0" kern="1200">
                          <a:solidFill>
                            <a:schemeClr val="tx1"/>
                          </a:solidFill>
                          <a:effectLst/>
                          <a:latin typeface="+mn-lt"/>
                          <a:ea typeface="+mn-ea"/>
                          <a:cs typeface="+mn-cs"/>
                        </a:rPr>
                        <a:t> or navigate directly to </a:t>
                      </a:r>
                      <a:r>
                        <a:rPr lang="en-US" sz="1350" b="0" i="0" kern="1200">
                          <a:solidFill>
                            <a:schemeClr val="tx1"/>
                          </a:solidFill>
                          <a:effectLst/>
                          <a:latin typeface="+mn-lt"/>
                          <a:ea typeface="+mn-ea"/>
                          <a:cs typeface="+mn-cs"/>
                          <a:hlinkClick r:id="rId3"/>
                        </a:rPr>
                        <a:t>https://support.magento.com</a:t>
                      </a:r>
                      <a:r>
                        <a:rPr lang="en-US" sz="1350" b="0" i="0" kern="1200">
                          <a:solidFill>
                            <a:schemeClr val="tx1"/>
                          </a:solidFill>
                          <a:effectLst/>
                          <a:latin typeface="+mn-lt"/>
                          <a:ea typeface="+mn-ea"/>
                          <a:cs typeface="+mn-cs"/>
                        </a:rPr>
                        <a:t> &amp; log In</a:t>
                      </a:r>
                    </a:p>
                    <a:p>
                      <a:pPr marL="0" indent="0" fontAlgn="base">
                        <a:buFont typeface="Arial" panose="020B0604020202020204" pitchFamily="34" charset="0"/>
                        <a:buNone/>
                      </a:pPr>
                      <a:endParaRPr lang="en-US" sz="1350" b="0" i="0" kern="1200">
                        <a:solidFill>
                          <a:schemeClr val="tx1"/>
                        </a:solidFill>
                        <a:effectLst/>
                        <a:latin typeface="+mn-lt"/>
                        <a:ea typeface="+mn-ea"/>
                        <a:cs typeface="+mn-cs"/>
                      </a:endParaRPr>
                    </a:p>
                    <a:p>
                      <a:pPr marL="171450" indent="-171450" fontAlgn="base">
                        <a:buFont typeface="Arial" panose="020B0604020202020204" pitchFamily="34" charset="0"/>
                        <a:buChar char="•"/>
                      </a:pPr>
                      <a:r>
                        <a:rPr lang="en-US" sz="1350" b="0" i="0" kern="1200">
                          <a:solidFill>
                            <a:schemeClr val="tx1"/>
                          </a:solidFill>
                          <a:effectLst/>
                          <a:latin typeface="+mn-lt"/>
                          <a:ea typeface="+mn-ea"/>
                          <a:cs typeface="+mn-cs"/>
                        </a:rPr>
                        <a:t>Select from the left tab which solution you need help for: </a:t>
                      </a:r>
                    </a:p>
                    <a:p>
                      <a:pPr marL="171450" indent="-171450" fontAlgn="base">
                        <a:buFont typeface="Arial" panose="020B0604020202020204" pitchFamily="34" charset="0"/>
                        <a:buChar char="•"/>
                      </a:pPr>
                      <a:endParaRPr lang="en-US" sz="1350" b="0" i="0" kern="1200">
                        <a:solidFill>
                          <a:schemeClr val="tx1"/>
                        </a:solidFill>
                        <a:effectLst/>
                        <a:latin typeface="+mn-lt"/>
                        <a:ea typeface="+mn-ea"/>
                        <a:cs typeface="+mn-cs"/>
                      </a:endParaRPr>
                    </a:p>
                    <a:p>
                      <a:pPr marL="0" indent="0" fontAlgn="base">
                        <a:buFont typeface="Arial" panose="020B0604020202020204" pitchFamily="34" charset="0"/>
                        <a:buNone/>
                      </a:pPr>
                      <a:r>
                        <a:rPr lang="en-US" sz="1350" b="0">
                          <a:solidFill>
                            <a:schemeClr val="tx1"/>
                          </a:solidFill>
                          <a:latin typeface="Adobe Clean Light"/>
                        </a:rPr>
                        <a:t>Complete the form with the following information/details</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Project URL</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Environment</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Live or not live</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Steps to  reproduce  the  issue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Recent environment  changes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Screenshots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Error  messages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Log files</a:t>
                      </a:r>
                    </a:p>
                    <a:p>
                      <a:pPr marL="171450" indent="-171450" fontAlgn="base">
                        <a:buFont typeface="Arial" panose="020B0604020202020204" pitchFamily="34" charset="0"/>
                        <a:buChar char="•"/>
                      </a:pPr>
                      <a:endParaRPr lang="en-US" sz="1350" b="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a:spAutoFit/>
          </a:bodyPr>
          <a:lstStyle/>
          <a:p>
            <a:pPr marL="225425">
              <a:lnSpc>
                <a:spcPct val="100000"/>
              </a:lnSpc>
            </a:pPr>
            <a:r>
              <a:rPr lang="en-US" sz="1000" i="1"/>
              <a:t>Direct access to </a:t>
            </a:r>
            <a:r>
              <a:rPr lang="en-US" sz="1000" i="1">
                <a:hlinkClick r:id="rId4"/>
              </a:rPr>
              <a:t>Adobe Commerce Support Portal</a:t>
            </a:r>
            <a:endParaRPr lang="en-US" sz="1000" i="1"/>
          </a:p>
        </p:txBody>
      </p:sp>
      <p:pic>
        <p:nvPicPr>
          <p:cNvPr id="6" name="Picture 5">
            <a:extLst>
              <a:ext uri="{FF2B5EF4-FFF2-40B4-BE49-F238E27FC236}">
                <a16:creationId xmlns:a16="http://schemas.microsoft.com/office/drawing/2014/main" id="{E9B242CB-4CB5-406B-AECB-1114C055164F}"/>
              </a:ext>
            </a:extLst>
          </p:cNvPr>
          <p:cNvPicPr>
            <a:picLocks noChangeAspect="1"/>
          </p:cNvPicPr>
          <p:nvPr/>
        </p:nvPicPr>
        <p:blipFill>
          <a:blip r:embed="rId5"/>
          <a:stretch>
            <a:fillRect/>
          </a:stretch>
        </p:blipFill>
        <p:spPr>
          <a:xfrm>
            <a:off x="6283354" y="2554932"/>
            <a:ext cx="4850505" cy="780242"/>
          </a:xfrm>
          <a:prstGeom prst="rect">
            <a:avLst/>
          </a:prstGeom>
        </p:spPr>
      </p:pic>
      <p:pic>
        <p:nvPicPr>
          <p:cNvPr id="10" name="Picture 9">
            <a:extLst>
              <a:ext uri="{FF2B5EF4-FFF2-40B4-BE49-F238E27FC236}">
                <a16:creationId xmlns:a16="http://schemas.microsoft.com/office/drawing/2014/main" id="{5EF4691D-AB4C-48E6-B41F-EC9E889BD1BD}"/>
              </a:ext>
            </a:extLst>
          </p:cNvPr>
          <p:cNvPicPr>
            <a:picLocks noChangeAspect="1"/>
          </p:cNvPicPr>
          <p:nvPr/>
        </p:nvPicPr>
        <p:blipFill>
          <a:blip r:embed="rId6"/>
          <a:stretch>
            <a:fillRect/>
          </a:stretch>
        </p:blipFill>
        <p:spPr>
          <a:xfrm>
            <a:off x="6496730" y="3503105"/>
            <a:ext cx="4276402" cy="2692417"/>
          </a:xfrm>
          <a:prstGeom prst="rect">
            <a:avLst/>
          </a:prstGeom>
        </p:spPr>
      </p:pic>
    </p:spTree>
    <p:extLst>
      <p:ext uri="{BB962C8B-B14F-4D97-AF65-F5344CB8AC3E}">
        <p14:creationId xmlns:p14="http://schemas.microsoft.com/office/powerpoint/2010/main" val="1470023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en-US"/>
              <a:t>Create a Support Case | Adobe Marketo Engage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en-US" sz="1400">
                <a:latin typeface="+mn-lt"/>
              </a:rPr>
              <a:t>Follow the below steps to create a support case in Marketo Nation for the following solutions: </a:t>
            </a:r>
          </a:p>
          <a:p>
            <a:pPr>
              <a:spcBef>
                <a:spcPts val="0"/>
              </a:spcBef>
            </a:pPr>
            <a:r>
              <a:rPr lang="en-US" sz="1400" b="1">
                <a:latin typeface="+mn-lt"/>
              </a:rPr>
              <a:t>Marketo Engage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1940348705"/>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solidFill>
                            <a:schemeClr val="bg1"/>
                          </a:solidFill>
                          <a:latin typeface="+mn-lt"/>
                        </a:rPr>
                        <a:t>ACTION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spcBef>
                          <a:spcPts val="0"/>
                        </a:spcBef>
                        <a:spcAft>
                          <a:spcPts val="0"/>
                        </a:spcAft>
                      </a:pPr>
                      <a:r>
                        <a:rPr lang="en-US" sz="1400" b="0">
                          <a:solidFill>
                            <a:schemeClr val="tx1"/>
                          </a:solidFill>
                          <a:latin typeface="+mn-lt"/>
                        </a:rPr>
                        <a:t>Navigate to Experience League Submission Ticket Site or navigate directly to </a:t>
                      </a:r>
                      <a:r>
                        <a:rPr lang="en-US" sz="1400" b="1">
                          <a:solidFill>
                            <a:schemeClr val="tx1"/>
                          </a:solidFill>
                          <a:latin typeface="+mn-lt"/>
                          <a:hlinkClick r:id="rId2"/>
                        </a:rPr>
                        <a:t>Marketing Nation </a:t>
                      </a:r>
                      <a:r>
                        <a:rPr lang="en-US" sz="1400" b="0">
                          <a:solidFill>
                            <a:schemeClr val="tx1"/>
                          </a:solidFill>
                          <a:latin typeface="+mn-lt"/>
                        </a:rPr>
                        <a:t>&amp; log in</a:t>
                      </a:r>
                    </a:p>
                    <a:p>
                      <a:pPr marL="285750" marR="0" indent="-285750">
                        <a:spcBef>
                          <a:spcPts val="0"/>
                        </a:spcBef>
                        <a:spcAft>
                          <a:spcPts val="0"/>
                        </a:spcAft>
                        <a:buFont typeface="Arial" panose="020B0604020202020204" pitchFamily="34" charset="0"/>
                        <a:buChar char="•"/>
                      </a:pPr>
                      <a:r>
                        <a:rPr lang="en-US" sz="1400" b="0">
                          <a:solidFill>
                            <a:schemeClr val="tx1"/>
                          </a:solidFill>
                          <a:latin typeface="+mn-lt"/>
                        </a:rPr>
                        <a:t>Click the Support option</a:t>
                      </a:r>
                    </a:p>
                    <a:p>
                      <a:pPr marL="285750" marR="0" indent="-285750">
                        <a:spcBef>
                          <a:spcPts val="0"/>
                        </a:spcBef>
                        <a:spcAft>
                          <a:spcPts val="0"/>
                        </a:spcAft>
                        <a:buFont typeface="Arial" panose="020B0604020202020204" pitchFamily="34" charset="0"/>
                        <a:buChar char="•"/>
                      </a:pPr>
                      <a:r>
                        <a:rPr lang="en-US" sz="1400" b="0">
                          <a:solidFill>
                            <a:schemeClr val="tx1"/>
                          </a:solidFill>
                          <a:latin typeface="+mn-lt"/>
                        </a:rPr>
                        <a:t>Click Open </a:t>
                      </a:r>
                      <a:r>
                        <a:rPr lang="en-US" sz="1400" b="1">
                          <a:solidFill>
                            <a:schemeClr val="tx1"/>
                          </a:solidFill>
                          <a:latin typeface="+mn-lt"/>
                        </a:rPr>
                        <a:t>New Case </a:t>
                      </a:r>
                      <a:r>
                        <a:rPr lang="en-US" sz="1400" b="0">
                          <a:solidFill>
                            <a:schemeClr val="tx1"/>
                          </a:solidFill>
                          <a:latin typeface="+mn-lt"/>
                        </a:rPr>
                        <a:t>button</a:t>
                      </a:r>
                    </a:p>
                    <a:p>
                      <a:pPr marL="0" marR="0" indent="0">
                        <a:spcBef>
                          <a:spcPts val="0"/>
                        </a:spcBef>
                        <a:spcAft>
                          <a:spcPts val="0"/>
                        </a:spcAft>
                        <a:buFont typeface="Arial" panose="020B0604020202020204" pitchFamily="34" charset="0"/>
                        <a:buNone/>
                      </a:pPr>
                      <a:endParaRPr lang="en-US" sz="1400" b="0">
                        <a:solidFill>
                          <a:schemeClr val="tx1"/>
                        </a:solidFill>
                        <a:latin typeface="+mn-lt"/>
                      </a:endParaRPr>
                    </a:p>
                    <a:p>
                      <a:pPr marL="0" indent="0" fontAlgn="base">
                        <a:buFont typeface="Arial" panose="020B0604020202020204" pitchFamily="34" charset="0"/>
                        <a:buNone/>
                      </a:pPr>
                      <a:r>
                        <a:rPr lang="en-US" sz="1350" b="0">
                          <a:solidFill>
                            <a:schemeClr val="tx1"/>
                          </a:solidFill>
                          <a:latin typeface="Adobe Clean Light"/>
                        </a:rPr>
                        <a:t>Complete the form with the following information/details</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Subject</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Description</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Priority</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Case Type</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Case Issue</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Case Sub Issue</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Instance (if applicable)</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Email cc list</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Remote access permission</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Screenshots </a:t>
                      </a:r>
                    </a:p>
                    <a:p>
                      <a:pPr marL="0" indent="0" fontAlgn="base">
                        <a:buFont typeface="Arial" panose="020B0604020202020204" pitchFamily="34" charset="0"/>
                        <a:buNone/>
                      </a:pPr>
                      <a:endParaRPr lang="en-US" sz="1350" b="0">
                        <a:solidFill>
                          <a:schemeClr val="tx1"/>
                        </a:solidFill>
                        <a:latin typeface="+mn-lt"/>
                      </a:endParaRPr>
                    </a:p>
                    <a:p>
                      <a:pPr marL="0" indent="0" fontAlgn="base">
                        <a:buFont typeface="Arial" panose="020B0604020202020204" pitchFamily="34" charset="0"/>
                        <a:buNone/>
                      </a:pPr>
                      <a:endParaRPr lang="en-US" sz="1350" b="0">
                        <a:solidFill>
                          <a:schemeClr val="tx1"/>
                        </a:solidFill>
                        <a:latin typeface="+mn-lt"/>
                      </a:endParaRPr>
                    </a:p>
                    <a:p>
                      <a:pPr marL="0" indent="0" fontAlgn="base">
                        <a:buFont typeface="Arial" panose="020B0604020202020204" pitchFamily="34" charset="0"/>
                        <a:buNone/>
                      </a:pPr>
                      <a:r>
                        <a:rPr lang="en-US" sz="1350" b="0">
                          <a:solidFill>
                            <a:schemeClr val="tx1"/>
                          </a:solidFill>
                          <a:latin typeface="Adobe Clean Light" panose="020B0303020404020204" pitchFamily="34" charset="0"/>
                        </a:rPr>
                        <a:t>A video walkthrough of how to use the</a:t>
                      </a:r>
                    </a:p>
                    <a:p>
                      <a:pPr marL="0" indent="0" fontAlgn="base">
                        <a:buFont typeface="Arial" panose="020B0604020202020204" pitchFamily="34" charset="0"/>
                        <a:buNone/>
                      </a:pPr>
                      <a:r>
                        <a:rPr lang="en-US" sz="1350" b="0">
                          <a:solidFill>
                            <a:schemeClr val="tx1"/>
                          </a:solidFill>
                          <a:latin typeface="Adobe Clean Light" panose="020B0303020404020204" pitchFamily="34" charset="0"/>
                        </a:rPr>
                        <a:t>Support Portal can be found </a:t>
                      </a:r>
                      <a:r>
                        <a:rPr lang="en-US" sz="1350" b="0">
                          <a:solidFill>
                            <a:schemeClr val="tx1"/>
                          </a:solidFill>
                          <a:latin typeface="Adobe Clean Light" panose="020B0303020404020204" pitchFamily="34" charset="0"/>
                          <a:hlinkClick r:id="rId3"/>
                        </a:rPr>
                        <a:t>here</a:t>
                      </a:r>
                      <a:endParaRPr lang="en-US" sz="1350" b="0">
                        <a:solidFill>
                          <a:schemeClr val="tx1"/>
                        </a:solidFill>
                        <a:latin typeface="Adobe Clean Light" panose="020B0303020404020204" pitchFamily="34" charset="0"/>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a:spAutoFit/>
          </a:bodyPr>
          <a:lstStyle/>
          <a:p>
            <a:pPr marL="225425">
              <a:lnSpc>
                <a:spcPct val="100000"/>
              </a:lnSpc>
            </a:pPr>
            <a:r>
              <a:rPr lang="en-US" sz="1000" i="1"/>
              <a:t>Direct access to </a:t>
            </a:r>
            <a:r>
              <a:rPr lang="en-US" sz="1000" i="1">
                <a:hlinkClick r:id="rId2"/>
              </a:rPr>
              <a:t>Adobe Marketo Engage Support Portal</a:t>
            </a:r>
            <a:endParaRPr lang="en-US" sz="1000" i="1"/>
          </a:p>
        </p:txBody>
      </p:sp>
      <p:pic>
        <p:nvPicPr>
          <p:cNvPr id="11" name="Picture 10">
            <a:extLst>
              <a:ext uri="{FF2B5EF4-FFF2-40B4-BE49-F238E27FC236}">
                <a16:creationId xmlns:a16="http://schemas.microsoft.com/office/drawing/2014/main" id="{78983D46-B92D-440A-A5F9-AF2E56B9E9A4}"/>
              </a:ext>
            </a:extLst>
          </p:cNvPr>
          <p:cNvPicPr>
            <a:picLocks noChangeAspect="1"/>
          </p:cNvPicPr>
          <p:nvPr/>
        </p:nvPicPr>
        <p:blipFill>
          <a:blip r:embed="rId4"/>
          <a:stretch>
            <a:fillRect/>
          </a:stretch>
        </p:blipFill>
        <p:spPr>
          <a:xfrm>
            <a:off x="6492247" y="2800735"/>
            <a:ext cx="3271188" cy="16473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1FAD689-C223-4559-89BE-043FA5F2684C}"/>
              </a:ext>
            </a:extLst>
          </p:cNvPr>
          <p:cNvPicPr>
            <a:picLocks noChangeAspect="1"/>
          </p:cNvPicPr>
          <p:nvPr/>
        </p:nvPicPr>
        <p:blipFill>
          <a:blip r:embed="rId5"/>
          <a:stretch>
            <a:fillRect/>
          </a:stretch>
        </p:blipFill>
        <p:spPr>
          <a:xfrm>
            <a:off x="9307776" y="3721484"/>
            <a:ext cx="2023602" cy="1608752"/>
          </a:xfrm>
          <a:prstGeom prst="rect">
            <a:avLst/>
          </a:prstGeom>
          <a:ln>
            <a:noFill/>
          </a:ln>
          <a:effectLst>
            <a:outerShdw blurRad="292100" dist="139700" dir="2700000" algn="tl" rotWithShape="0">
              <a:srgbClr val="333333">
                <a:alpha val="65000"/>
              </a:srgbClr>
            </a:outerShdw>
          </a:effectLst>
        </p:spPr>
      </p:pic>
      <p:pic>
        <p:nvPicPr>
          <p:cNvPr id="14" name="Picture 13" descr="Graphical user interface, application, Teams&#10;&#10;Description automatically generated">
            <a:extLst>
              <a:ext uri="{FF2B5EF4-FFF2-40B4-BE49-F238E27FC236}">
                <a16:creationId xmlns:a16="http://schemas.microsoft.com/office/drawing/2014/main" id="{702E5C0A-B16E-416D-A4EE-4150B9FF0E3D}"/>
              </a:ext>
            </a:extLst>
          </p:cNvPr>
          <p:cNvPicPr>
            <a:picLocks noChangeAspect="1"/>
          </p:cNvPicPr>
          <p:nvPr/>
        </p:nvPicPr>
        <p:blipFill>
          <a:blip r:embed="rId6"/>
          <a:stretch>
            <a:fillRect/>
          </a:stretch>
        </p:blipFill>
        <p:spPr>
          <a:xfrm>
            <a:off x="5605789" y="4495102"/>
            <a:ext cx="3912402" cy="1968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7095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Engaging With Adobe Customer Support</a:t>
            </a:r>
          </a:p>
        </p:txBody>
      </p:sp>
      <p:grpSp>
        <p:nvGrpSpPr>
          <p:cNvPr id="6" name="Group 5">
            <a:extLst>
              <a:ext uri="{FF2B5EF4-FFF2-40B4-BE49-F238E27FC236}">
                <a16:creationId xmlns:a16="http://schemas.microsoft.com/office/drawing/2014/main" id="{1E67A54F-0D16-49B7-8116-75E84EBE3648}"/>
              </a:ext>
            </a:extLst>
          </p:cNvPr>
          <p:cNvGrpSpPr/>
          <p:nvPr/>
        </p:nvGrpSpPr>
        <p:grpSpPr>
          <a:xfrm>
            <a:off x="370668" y="1957894"/>
            <a:ext cx="3672000" cy="4442903"/>
            <a:chOff x="370668" y="2018857"/>
            <a:chExt cx="3672000" cy="4442903"/>
          </a:xfrm>
        </p:grpSpPr>
        <p:sp>
          <p:nvSpPr>
            <p:cNvPr id="73" name="Rectangle: Rounded Corners 72">
              <a:extLst>
                <a:ext uri="{FF2B5EF4-FFF2-40B4-BE49-F238E27FC236}">
                  <a16:creationId xmlns:a16="http://schemas.microsoft.com/office/drawing/2014/main" id="{467AD2AF-D995-4115-A490-55F43F3A2F17}"/>
                </a:ext>
              </a:extLst>
            </p:cNvPr>
            <p:cNvSpPr/>
            <p:nvPr/>
          </p:nvSpPr>
          <p:spPr>
            <a:xfrm>
              <a:off x="370668"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75" name="Applications">
              <a:extLst>
                <a:ext uri="{FF2B5EF4-FFF2-40B4-BE49-F238E27FC236}">
                  <a16:creationId xmlns:a16="http://schemas.microsoft.com/office/drawing/2014/main" id="{88695C09-59CA-41D4-8BC2-D2A0275998ED}"/>
                </a:ext>
              </a:extLst>
            </p:cNvPr>
            <p:cNvSpPr txBox="1"/>
            <p:nvPr/>
          </p:nvSpPr>
          <p:spPr>
            <a:xfrm>
              <a:off x="496668" y="3212988"/>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en-US" sz="1600">
                  <a:latin typeface="+mj-lt"/>
                </a:rPr>
                <a:t>Who can contact Adobe</a:t>
              </a:r>
            </a:p>
            <a:p>
              <a:pPr algn="ctr"/>
              <a:r>
                <a:rPr lang="en-US" sz="1600">
                  <a:latin typeface="+mj-lt"/>
                </a:rPr>
                <a:t>Support?</a:t>
              </a:r>
            </a:p>
          </p:txBody>
        </p:sp>
        <p:sp>
          <p:nvSpPr>
            <p:cNvPr id="76" name="Rectangle 75">
              <a:extLst>
                <a:ext uri="{FF2B5EF4-FFF2-40B4-BE49-F238E27FC236}">
                  <a16:creationId xmlns:a16="http://schemas.microsoft.com/office/drawing/2014/main" id="{09DF938A-5456-48D0-BF41-7B8787FAACAB}"/>
                </a:ext>
              </a:extLst>
            </p:cNvPr>
            <p:cNvSpPr/>
            <p:nvPr/>
          </p:nvSpPr>
          <p:spPr>
            <a:xfrm>
              <a:off x="496668" y="3756838"/>
              <a:ext cx="3420000" cy="2569934"/>
            </a:xfrm>
            <a:prstGeom prst="rect">
              <a:avLst/>
            </a:prstGeom>
          </p:spPr>
          <p:txBody>
            <a:bodyPr wrap="square">
              <a:spAutoFit/>
            </a:bodyPr>
            <a:lstStyle/>
            <a:p>
              <a:pPr>
                <a:spcAft>
                  <a:spcPts val="300"/>
                </a:spcAft>
                <a:buClr>
                  <a:srgbClr val="000000">
                    <a:lumMod val="85000"/>
                    <a:lumOff val="15000"/>
                  </a:srgbClr>
                </a:buClr>
                <a:defRPr/>
              </a:pPr>
              <a:r>
                <a:rPr lang="en-US" sz="1200">
                  <a:solidFill>
                    <a:srgbClr val="2C2C2C"/>
                  </a:solidFill>
                </a:rPr>
                <a:t>Adobe accords highest priority to the security and protection of your data. To ensure that, we encourage you to designate some people from your organization as </a:t>
              </a:r>
              <a:r>
                <a:rPr lang="en-US" sz="1200">
                  <a:solidFill>
                    <a:srgbClr val="00B0F0"/>
                  </a:solidFill>
                  <a:hlinkClick r:id="rId2">
                    <a:extLst>
                      <a:ext uri="{A12FA001-AC4F-418D-AE19-62706E023703}">
                        <ahyp:hlinkClr xmlns:ahyp="http://schemas.microsoft.com/office/drawing/2018/hyperlinkcolor" val="tx"/>
                      </a:ext>
                    </a:extLst>
                  </a:hlinkClick>
                </a:rPr>
                <a:t>Named Support Contacts </a:t>
              </a:r>
              <a:r>
                <a:rPr lang="en-US" sz="1200">
                  <a:solidFill>
                    <a:srgbClr val="2C2C2C"/>
                  </a:solidFill>
                </a:rPr>
                <a:t>who will have full access to the product, are trained on it and can answer basic questions specific to the implementation. </a:t>
              </a:r>
            </a:p>
            <a:p>
              <a:pPr marL="228600" indent="-228600">
                <a:spcAft>
                  <a:spcPts val="300"/>
                </a:spcAft>
                <a:buClr>
                  <a:srgbClr val="000000">
                    <a:lumMod val="85000"/>
                    <a:lumOff val="15000"/>
                  </a:srgbClr>
                </a:buClr>
                <a:buFont typeface="Arial" panose="020B0604020202020204" pitchFamily="34" charset="0"/>
                <a:buChar char="•"/>
                <a:defRPr/>
              </a:pPr>
              <a:r>
                <a:rPr lang="en-US" sz="1200">
                  <a:solidFill>
                    <a:srgbClr val="2C2C2C"/>
                  </a:solidFill>
                </a:rPr>
                <a:t>Only Named Support Contacts will be authorized to discuss the data and make necessary changes to the account settings.</a:t>
              </a:r>
            </a:p>
            <a:p>
              <a:pPr marL="228600" indent="-228600">
                <a:spcAft>
                  <a:spcPts val="300"/>
                </a:spcAft>
                <a:buClr>
                  <a:srgbClr val="000000">
                    <a:lumMod val="85000"/>
                    <a:lumOff val="15000"/>
                  </a:srgbClr>
                </a:buClr>
                <a:buFont typeface="Arial" panose="020B0604020202020204" pitchFamily="34" charset="0"/>
                <a:buChar char="•"/>
                <a:defRPr/>
              </a:pPr>
              <a:r>
                <a:rPr lang="en-US" sz="1200">
                  <a:solidFill>
                    <a:srgbClr val="2C2C2C"/>
                  </a:solidFill>
                </a:rPr>
                <a:t>People not authorized as Named Support Contact can reach out to Support team, however, will be directed to online help/forums.</a:t>
              </a:r>
              <a:endParaRPr lang="en-US" sz="1400">
                <a:solidFill>
                  <a:srgbClr val="2C2C2C"/>
                </a:solidFill>
              </a:endParaRPr>
            </a:p>
          </p:txBody>
        </p:sp>
        <p:grpSp>
          <p:nvGrpSpPr>
            <p:cNvPr id="74" name="Group 73">
              <a:extLst>
                <a:ext uri="{FF2B5EF4-FFF2-40B4-BE49-F238E27FC236}">
                  <a16:creationId xmlns:a16="http://schemas.microsoft.com/office/drawing/2014/main" id="{6C988D8A-1267-478E-969F-D94BEE14061C}"/>
                </a:ext>
              </a:extLst>
            </p:cNvPr>
            <p:cNvGrpSpPr/>
            <p:nvPr/>
          </p:nvGrpSpPr>
          <p:grpSpPr>
            <a:xfrm>
              <a:off x="1666668" y="2018857"/>
              <a:ext cx="1080000" cy="1080000"/>
              <a:chOff x="4335969" y="2307774"/>
              <a:chExt cx="1371948" cy="1371948"/>
            </a:xfrm>
          </p:grpSpPr>
          <p:grpSp>
            <p:nvGrpSpPr>
              <p:cNvPr id="77" name="Group 76">
                <a:extLst>
                  <a:ext uri="{FF2B5EF4-FFF2-40B4-BE49-F238E27FC236}">
                    <a16:creationId xmlns:a16="http://schemas.microsoft.com/office/drawing/2014/main" id="{9046B7EB-B5EB-425F-BB47-0C64060487B8}"/>
                  </a:ext>
                </a:extLst>
              </p:cNvPr>
              <p:cNvGrpSpPr/>
              <p:nvPr/>
            </p:nvGrpSpPr>
            <p:grpSpPr>
              <a:xfrm>
                <a:off x="4335969" y="2307774"/>
                <a:ext cx="1371948" cy="1371948"/>
                <a:chOff x="5378677" y="2730500"/>
                <a:chExt cx="2095500" cy="2095500"/>
              </a:xfrm>
            </p:grpSpPr>
            <p:sp>
              <p:nvSpPr>
                <p:cNvPr id="79" name="Oval 78">
                  <a:extLst>
                    <a:ext uri="{FF2B5EF4-FFF2-40B4-BE49-F238E27FC236}">
                      <a16:creationId xmlns:a16="http://schemas.microsoft.com/office/drawing/2014/main" id="{800E5CD4-07CA-4478-954C-B5F59F0346FB}"/>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0" name="Oval 79">
                  <a:extLst>
                    <a:ext uri="{FF2B5EF4-FFF2-40B4-BE49-F238E27FC236}">
                      <a16:creationId xmlns:a16="http://schemas.microsoft.com/office/drawing/2014/main" id="{0E08CA2C-EAA0-45E9-82E9-4DAF1E4F970A}"/>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78" name="Oval 77">
                <a:extLst>
                  <a:ext uri="{FF2B5EF4-FFF2-40B4-BE49-F238E27FC236}">
                    <a16:creationId xmlns:a16="http://schemas.microsoft.com/office/drawing/2014/main" id="{7BC1F51E-726C-40E4-A9A4-418211BE3153}"/>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grpSp>
        <p:nvGrpSpPr>
          <p:cNvPr id="5" name="Group 4">
            <a:extLst>
              <a:ext uri="{FF2B5EF4-FFF2-40B4-BE49-F238E27FC236}">
                <a16:creationId xmlns:a16="http://schemas.microsoft.com/office/drawing/2014/main" id="{13910C65-882F-4D22-9E1C-993CDBBB716D}"/>
              </a:ext>
            </a:extLst>
          </p:cNvPr>
          <p:cNvGrpSpPr/>
          <p:nvPr/>
        </p:nvGrpSpPr>
        <p:grpSpPr>
          <a:xfrm>
            <a:off x="4259998" y="1957894"/>
            <a:ext cx="3672000" cy="4442903"/>
            <a:chOff x="4259999" y="2018857"/>
            <a:chExt cx="3672000" cy="4442903"/>
          </a:xfrm>
        </p:grpSpPr>
        <p:sp>
          <p:nvSpPr>
            <p:cNvPr id="63" name="Rectangle: Rounded Corners 62">
              <a:extLst>
                <a:ext uri="{FF2B5EF4-FFF2-40B4-BE49-F238E27FC236}">
                  <a16:creationId xmlns:a16="http://schemas.microsoft.com/office/drawing/2014/main" id="{0ACE4051-4793-4CB7-ABA2-DD4242F8D881}"/>
                </a:ext>
              </a:extLst>
            </p:cNvPr>
            <p:cNvSpPr/>
            <p:nvPr/>
          </p:nvSpPr>
          <p:spPr>
            <a:xfrm>
              <a:off x="4259999"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67" name="Applications">
              <a:extLst>
                <a:ext uri="{FF2B5EF4-FFF2-40B4-BE49-F238E27FC236}">
                  <a16:creationId xmlns:a16="http://schemas.microsoft.com/office/drawing/2014/main" id="{8ACE338E-DD92-479D-858B-3BBC6C1E4AAC}"/>
                </a:ext>
              </a:extLst>
            </p:cNvPr>
            <p:cNvSpPr txBox="1"/>
            <p:nvPr/>
          </p:nvSpPr>
          <p:spPr>
            <a:xfrm>
              <a:off x="4385999" y="3212988"/>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en-US" sz="1600">
                  <a:latin typeface="+mj-lt"/>
                </a:rPr>
                <a:t>Modifying or adding Named </a:t>
              </a:r>
            </a:p>
            <a:p>
              <a:pPr algn="ctr"/>
              <a:r>
                <a:rPr lang="en-US" sz="1600">
                  <a:latin typeface="+mj-lt"/>
                </a:rPr>
                <a:t>Support Contacts</a:t>
              </a:r>
            </a:p>
          </p:txBody>
        </p:sp>
        <p:sp>
          <p:nvSpPr>
            <p:cNvPr id="68" name="Rectangle 67">
              <a:extLst>
                <a:ext uri="{FF2B5EF4-FFF2-40B4-BE49-F238E27FC236}">
                  <a16:creationId xmlns:a16="http://schemas.microsoft.com/office/drawing/2014/main" id="{F55366C7-0E51-4B1D-B0EA-8421EAAC4EB2}"/>
                </a:ext>
              </a:extLst>
            </p:cNvPr>
            <p:cNvSpPr/>
            <p:nvPr/>
          </p:nvSpPr>
          <p:spPr>
            <a:xfrm>
              <a:off x="4385999" y="3756838"/>
              <a:ext cx="3420000" cy="1015663"/>
            </a:xfrm>
            <a:prstGeom prst="rect">
              <a:avLst/>
            </a:prstGeom>
          </p:spPr>
          <p:txBody>
            <a:bodyPr wrap="square">
              <a:spAutoFit/>
            </a:bodyPr>
            <a:lstStyle/>
            <a:p>
              <a:pPr>
                <a:spcAft>
                  <a:spcPts val="300"/>
                </a:spcAft>
                <a:buClr>
                  <a:srgbClr val="000000">
                    <a:lumMod val="85000"/>
                    <a:lumOff val="15000"/>
                  </a:srgbClr>
                </a:buClr>
                <a:defRPr/>
              </a:pPr>
              <a:r>
                <a:rPr lang="en-US" sz="1200">
                  <a:solidFill>
                    <a:srgbClr val="2C2C2C"/>
                  </a:solidFill>
                </a:rPr>
                <a:t>Only existing Named Support Contacts can get any changes made to the list of existing Named Support Contacts in the same organization. Contact Customer Support via phone or email to add/remove users.</a:t>
              </a:r>
            </a:p>
          </p:txBody>
        </p:sp>
        <p:grpSp>
          <p:nvGrpSpPr>
            <p:cNvPr id="65" name="Group 64">
              <a:extLst>
                <a:ext uri="{FF2B5EF4-FFF2-40B4-BE49-F238E27FC236}">
                  <a16:creationId xmlns:a16="http://schemas.microsoft.com/office/drawing/2014/main" id="{A03FF7E3-29A7-41CA-B0D2-E8C179BD29F4}"/>
                </a:ext>
              </a:extLst>
            </p:cNvPr>
            <p:cNvGrpSpPr/>
            <p:nvPr/>
          </p:nvGrpSpPr>
          <p:grpSpPr>
            <a:xfrm>
              <a:off x="5555999" y="2018857"/>
              <a:ext cx="1080000" cy="1080000"/>
              <a:chOff x="4335969" y="2307774"/>
              <a:chExt cx="1371948" cy="1371948"/>
            </a:xfrm>
          </p:grpSpPr>
          <p:grpSp>
            <p:nvGrpSpPr>
              <p:cNvPr id="69" name="Group 68">
                <a:extLst>
                  <a:ext uri="{FF2B5EF4-FFF2-40B4-BE49-F238E27FC236}">
                    <a16:creationId xmlns:a16="http://schemas.microsoft.com/office/drawing/2014/main" id="{222BEA75-F8E3-46BF-AE54-393DB1CDD1C8}"/>
                  </a:ext>
                </a:extLst>
              </p:cNvPr>
              <p:cNvGrpSpPr/>
              <p:nvPr/>
            </p:nvGrpSpPr>
            <p:grpSpPr>
              <a:xfrm>
                <a:off x="4335969" y="2307774"/>
                <a:ext cx="1371948" cy="1371948"/>
                <a:chOff x="5378677" y="2730500"/>
                <a:chExt cx="2095500" cy="2095500"/>
              </a:xfrm>
            </p:grpSpPr>
            <p:sp>
              <p:nvSpPr>
                <p:cNvPr id="71" name="Oval 70">
                  <a:extLst>
                    <a:ext uri="{FF2B5EF4-FFF2-40B4-BE49-F238E27FC236}">
                      <a16:creationId xmlns:a16="http://schemas.microsoft.com/office/drawing/2014/main" id="{89A85624-9DC3-49F5-88A4-C3BAB86E1AE6}"/>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72" name="Oval 71">
                  <a:extLst>
                    <a:ext uri="{FF2B5EF4-FFF2-40B4-BE49-F238E27FC236}">
                      <a16:creationId xmlns:a16="http://schemas.microsoft.com/office/drawing/2014/main" id="{A0AA2F82-47A4-443C-9B4C-4A7E889E6AB5}"/>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70" name="Oval 69">
                <a:extLst>
                  <a:ext uri="{FF2B5EF4-FFF2-40B4-BE49-F238E27FC236}">
                    <a16:creationId xmlns:a16="http://schemas.microsoft.com/office/drawing/2014/main" id="{D9E745F6-25BB-4B42-8CE7-40039D62657D}"/>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grpSp>
        <p:nvGrpSpPr>
          <p:cNvPr id="4" name="Group 3">
            <a:extLst>
              <a:ext uri="{FF2B5EF4-FFF2-40B4-BE49-F238E27FC236}">
                <a16:creationId xmlns:a16="http://schemas.microsoft.com/office/drawing/2014/main" id="{7840771C-7212-4105-94EA-3D6EED0D6F58}"/>
              </a:ext>
            </a:extLst>
          </p:cNvPr>
          <p:cNvGrpSpPr/>
          <p:nvPr/>
        </p:nvGrpSpPr>
        <p:grpSpPr>
          <a:xfrm>
            <a:off x="8149329" y="1957894"/>
            <a:ext cx="3672000" cy="4442903"/>
            <a:chOff x="8149329" y="2018857"/>
            <a:chExt cx="3672000" cy="4442903"/>
          </a:xfrm>
        </p:grpSpPr>
        <p:sp>
          <p:nvSpPr>
            <p:cNvPr id="54" name="Rectangle: Rounded Corners 53">
              <a:extLst>
                <a:ext uri="{FF2B5EF4-FFF2-40B4-BE49-F238E27FC236}">
                  <a16:creationId xmlns:a16="http://schemas.microsoft.com/office/drawing/2014/main" id="{6B05AC73-A5C4-4CF3-B841-7E357AD15746}"/>
                </a:ext>
              </a:extLst>
            </p:cNvPr>
            <p:cNvSpPr/>
            <p:nvPr/>
          </p:nvSpPr>
          <p:spPr>
            <a:xfrm>
              <a:off x="8149329"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56" name="Applications">
              <a:extLst>
                <a:ext uri="{FF2B5EF4-FFF2-40B4-BE49-F238E27FC236}">
                  <a16:creationId xmlns:a16="http://schemas.microsoft.com/office/drawing/2014/main" id="{54B9C794-722B-4C1C-9A1C-DB5673AB3792}"/>
                </a:ext>
              </a:extLst>
            </p:cNvPr>
            <p:cNvSpPr txBox="1"/>
            <p:nvPr/>
          </p:nvSpPr>
          <p:spPr>
            <a:xfrm>
              <a:off x="8275329" y="3212988"/>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en-US" sz="1600">
                  <a:latin typeface="+mj-lt"/>
                </a:rPr>
                <a:t>How to contact Adobe</a:t>
              </a:r>
            </a:p>
            <a:p>
              <a:pPr algn="ctr"/>
              <a:r>
                <a:rPr lang="en-US" sz="1600">
                  <a:latin typeface="+mj-lt"/>
                </a:rPr>
                <a:t>Support?</a:t>
              </a:r>
            </a:p>
          </p:txBody>
        </p:sp>
        <p:sp>
          <p:nvSpPr>
            <p:cNvPr id="57" name="Rectangle 56">
              <a:extLst>
                <a:ext uri="{FF2B5EF4-FFF2-40B4-BE49-F238E27FC236}">
                  <a16:creationId xmlns:a16="http://schemas.microsoft.com/office/drawing/2014/main" id="{9CC8CEC8-BB63-449B-992A-DA1A8837F6D1}"/>
                </a:ext>
              </a:extLst>
            </p:cNvPr>
            <p:cNvSpPr/>
            <p:nvPr/>
          </p:nvSpPr>
          <p:spPr>
            <a:xfrm>
              <a:off x="8275329" y="3756838"/>
              <a:ext cx="3420000" cy="1985159"/>
            </a:xfrm>
            <a:prstGeom prst="rect">
              <a:avLst/>
            </a:prstGeom>
          </p:spPr>
          <p:txBody>
            <a:bodyPr wrap="square">
              <a:spAutoFit/>
            </a:bodyPr>
            <a:lstStyle/>
            <a:p>
              <a:pPr marL="0" lvl="1">
                <a:spcAft>
                  <a:spcPts val="600"/>
                </a:spcAft>
              </a:pPr>
              <a:r>
                <a:rPr lang="en-US" sz="1200" b="1"/>
                <a:t>Experience League Support: </a:t>
              </a:r>
              <a:r>
                <a:rPr lang="en-US" sz="1200">
                  <a:solidFill>
                    <a:srgbClr val="00B0F0"/>
                  </a:solidFill>
                  <a:hlinkClick r:id="rId2">
                    <a:extLst>
                      <a:ext uri="{A12FA001-AC4F-418D-AE19-62706E023703}">
                        <ahyp:hlinkClr xmlns:ahyp="http://schemas.microsoft.com/office/drawing/2018/hyperlinkcolor" val="tx"/>
                      </a:ext>
                    </a:extLst>
                  </a:hlinkClick>
                </a:rPr>
                <a:t>https://experienceleague.adobe.com/?support-solution=General#support</a:t>
              </a:r>
              <a:endParaRPr lang="en-US" sz="1200">
                <a:solidFill>
                  <a:srgbClr val="00B0F0"/>
                </a:solidFill>
              </a:endParaRPr>
            </a:p>
            <a:p>
              <a:pPr marL="0" lvl="1">
                <a:spcAft>
                  <a:spcPts val="600"/>
                </a:spcAft>
              </a:pPr>
              <a:endParaRPr lang="en-US" sz="1200">
                <a:solidFill>
                  <a:srgbClr val="00B0F0"/>
                </a:solidFill>
              </a:endParaRPr>
            </a:p>
            <a:p>
              <a:pPr marL="0" lvl="1">
                <a:spcAft>
                  <a:spcPts val="600"/>
                </a:spcAft>
              </a:pPr>
              <a:r>
                <a:rPr lang="en-US" sz="1200" b="1"/>
                <a:t>Phone Numbers: </a:t>
              </a:r>
              <a:r>
                <a:rPr lang="en-US" sz="1200" u="sng">
                  <a:solidFill>
                    <a:srgbClr val="00B0F0"/>
                  </a:solidFill>
                  <a:hlinkClick r:id="rId3">
                    <a:extLst>
                      <a:ext uri="{A12FA001-AC4F-418D-AE19-62706E023703}">
                        <ahyp:hlinkClr xmlns:ahyp="http://schemas.microsoft.com/office/drawing/2018/hyperlinkcolor" val="tx"/>
                      </a:ext>
                    </a:extLst>
                  </a:hlinkClick>
                </a:rPr>
                <a:t>https://helpx.adobe.com/contact/dma external/DMACustomeCareRegionalPhoneNumbers.html</a:t>
              </a:r>
              <a:endParaRPr lang="en-US" sz="1200">
                <a:solidFill>
                  <a:srgbClr val="00B0F0"/>
                </a:solidFill>
              </a:endParaRPr>
            </a:p>
            <a:p>
              <a:pPr marL="0" lvl="1">
                <a:spcAft>
                  <a:spcPts val="600"/>
                </a:spcAft>
              </a:pPr>
              <a:endParaRPr lang="en-US" sz="1200">
                <a:solidFill>
                  <a:srgbClr val="00B0F0"/>
                </a:solidFill>
              </a:endParaRPr>
            </a:p>
          </p:txBody>
        </p:sp>
        <p:grpSp>
          <p:nvGrpSpPr>
            <p:cNvPr id="55" name="Group 54">
              <a:extLst>
                <a:ext uri="{FF2B5EF4-FFF2-40B4-BE49-F238E27FC236}">
                  <a16:creationId xmlns:a16="http://schemas.microsoft.com/office/drawing/2014/main" id="{9DF2BD6E-61FA-42F7-A059-48261C91652A}"/>
                </a:ext>
              </a:extLst>
            </p:cNvPr>
            <p:cNvGrpSpPr/>
            <p:nvPr/>
          </p:nvGrpSpPr>
          <p:grpSpPr>
            <a:xfrm>
              <a:off x="9445329" y="2018857"/>
              <a:ext cx="1080000" cy="1080000"/>
              <a:chOff x="4335969" y="2307774"/>
              <a:chExt cx="1371948" cy="1371948"/>
            </a:xfrm>
          </p:grpSpPr>
          <p:grpSp>
            <p:nvGrpSpPr>
              <p:cNvPr id="58" name="Group 57">
                <a:extLst>
                  <a:ext uri="{FF2B5EF4-FFF2-40B4-BE49-F238E27FC236}">
                    <a16:creationId xmlns:a16="http://schemas.microsoft.com/office/drawing/2014/main" id="{0D54E25B-C310-47D2-AFC0-690F8F763F3C}"/>
                  </a:ext>
                </a:extLst>
              </p:cNvPr>
              <p:cNvGrpSpPr/>
              <p:nvPr/>
            </p:nvGrpSpPr>
            <p:grpSpPr>
              <a:xfrm>
                <a:off x="4335969" y="2307774"/>
                <a:ext cx="1371948" cy="1371948"/>
                <a:chOff x="5378677" y="2730500"/>
                <a:chExt cx="2095500" cy="2095500"/>
              </a:xfrm>
            </p:grpSpPr>
            <p:sp>
              <p:nvSpPr>
                <p:cNvPr id="61" name="Oval 60">
                  <a:extLst>
                    <a:ext uri="{FF2B5EF4-FFF2-40B4-BE49-F238E27FC236}">
                      <a16:creationId xmlns:a16="http://schemas.microsoft.com/office/drawing/2014/main" id="{860E3926-5943-402E-AC1D-510CB2057637}"/>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62" name="Oval 61">
                  <a:extLst>
                    <a:ext uri="{FF2B5EF4-FFF2-40B4-BE49-F238E27FC236}">
                      <a16:creationId xmlns:a16="http://schemas.microsoft.com/office/drawing/2014/main" id="{FEBA1677-C2DC-44C4-8B81-C80ABDDD495C}"/>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59" name="Oval 58">
                <a:extLst>
                  <a:ext uri="{FF2B5EF4-FFF2-40B4-BE49-F238E27FC236}">
                    <a16:creationId xmlns:a16="http://schemas.microsoft.com/office/drawing/2014/main" id="{E8C52B48-3ABD-4D9B-907D-5EABE5DDD491}"/>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sp>
        <p:nvSpPr>
          <p:cNvPr id="35" name="Rectangle 34">
            <a:extLst>
              <a:ext uri="{FF2B5EF4-FFF2-40B4-BE49-F238E27FC236}">
                <a16:creationId xmlns:a16="http://schemas.microsoft.com/office/drawing/2014/main" id="{85DB875C-3931-459B-9D74-BFB6A06F864A}"/>
              </a:ext>
            </a:extLst>
          </p:cNvPr>
          <p:cNvSpPr/>
          <p:nvPr/>
        </p:nvSpPr>
        <p:spPr>
          <a:xfrm>
            <a:off x="0" y="946380"/>
            <a:ext cx="12192000" cy="863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Adobe Customer Support specialists are extensively trained in all Adobe Experience Cloud solutions. They are qualified to </a:t>
            </a:r>
          </a:p>
          <a:p>
            <a:pPr algn="ctr"/>
            <a:r>
              <a:rPr lang="en-US"/>
              <a:t>help you with questions relating to solution capabilities, configurations, issues and general ‘how tos’.</a:t>
            </a:r>
          </a:p>
        </p:txBody>
      </p:sp>
      <p:pic>
        <p:nvPicPr>
          <p:cNvPr id="8" name="Graphic 7">
            <a:extLst>
              <a:ext uri="{FF2B5EF4-FFF2-40B4-BE49-F238E27FC236}">
                <a16:creationId xmlns:a16="http://schemas.microsoft.com/office/drawing/2014/main" id="{67C19E7E-ED61-4978-814B-DE33BE8A04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1893" y="2242380"/>
            <a:ext cx="418084" cy="457280"/>
          </a:xfrm>
          <a:prstGeom prst="rect">
            <a:avLst/>
          </a:prstGeom>
        </p:spPr>
      </p:pic>
      <p:pic>
        <p:nvPicPr>
          <p:cNvPr id="10" name="Graphic 9">
            <a:extLst>
              <a:ext uri="{FF2B5EF4-FFF2-40B4-BE49-F238E27FC236}">
                <a16:creationId xmlns:a16="http://schemas.microsoft.com/office/drawing/2014/main" id="{58A489DE-8910-4974-974C-CE5E1BAA24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70733" y="2307441"/>
            <a:ext cx="450533" cy="424415"/>
          </a:xfrm>
          <a:prstGeom prst="rect">
            <a:avLst/>
          </a:prstGeom>
        </p:spPr>
      </p:pic>
      <p:pic>
        <p:nvPicPr>
          <p:cNvPr id="12" name="Graphic 11">
            <a:extLst>
              <a:ext uri="{FF2B5EF4-FFF2-40B4-BE49-F238E27FC236}">
                <a16:creationId xmlns:a16="http://schemas.microsoft.com/office/drawing/2014/main" id="{D5DEFB05-462B-49E6-8F00-A964D67636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54723" y="2257158"/>
            <a:ext cx="465038" cy="465038"/>
          </a:xfrm>
          <a:prstGeom prst="rect">
            <a:avLst/>
          </a:prstGeom>
        </p:spPr>
      </p:pic>
    </p:spTree>
    <p:extLst>
      <p:ext uri="{BB962C8B-B14F-4D97-AF65-F5344CB8AC3E}">
        <p14:creationId xmlns:p14="http://schemas.microsoft.com/office/powerpoint/2010/main" val="3593309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Tools &amp; Resources</a:t>
            </a:r>
          </a:p>
        </p:txBody>
      </p:sp>
      <p:sp>
        <p:nvSpPr>
          <p:cNvPr id="35" name="Rectangle 34">
            <a:extLst>
              <a:ext uri="{FF2B5EF4-FFF2-40B4-BE49-F238E27FC236}">
                <a16:creationId xmlns:a16="http://schemas.microsoft.com/office/drawing/2014/main" id="{85DB875C-3931-459B-9D74-BFB6A06F864A}"/>
              </a:ext>
            </a:extLst>
          </p:cNvPr>
          <p:cNvSpPr/>
          <p:nvPr/>
        </p:nvSpPr>
        <p:spPr>
          <a:xfrm>
            <a:off x="0" y="1225044"/>
            <a:ext cx="12192000"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Adobe offers you a wealth of information and resources. To get started, we recommend you explore the following:</a:t>
            </a:r>
          </a:p>
        </p:txBody>
      </p:sp>
      <p:grpSp>
        <p:nvGrpSpPr>
          <p:cNvPr id="87" name="Group 86">
            <a:extLst>
              <a:ext uri="{FF2B5EF4-FFF2-40B4-BE49-F238E27FC236}">
                <a16:creationId xmlns:a16="http://schemas.microsoft.com/office/drawing/2014/main" id="{6D76096E-17AC-420F-A345-DCA3D484D755}"/>
              </a:ext>
            </a:extLst>
          </p:cNvPr>
          <p:cNvGrpSpPr/>
          <p:nvPr/>
        </p:nvGrpSpPr>
        <p:grpSpPr>
          <a:xfrm>
            <a:off x="9553657" y="2204039"/>
            <a:ext cx="1631116" cy="1631116"/>
            <a:chOff x="5378677" y="2730500"/>
            <a:chExt cx="2095500" cy="2095500"/>
          </a:xfrm>
        </p:grpSpPr>
        <p:sp>
          <p:nvSpPr>
            <p:cNvPr id="92" name="Oval 91">
              <a:extLst>
                <a:ext uri="{FF2B5EF4-FFF2-40B4-BE49-F238E27FC236}">
                  <a16:creationId xmlns:a16="http://schemas.microsoft.com/office/drawing/2014/main" id="{766A4067-67EB-4561-8914-427824F27E9D}"/>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93" name="Oval 92">
              <a:extLst>
                <a:ext uri="{FF2B5EF4-FFF2-40B4-BE49-F238E27FC236}">
                  <a16:creationId xmlns:a16="http://schemas.microsoft.com/office/drawing/2014/main" id="{5EE13BA1-CE74-4913-88CD-2EDC67643A4D}"/>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88" name="Oval 87">
            <a:extLst>
              <a:ext uri="{FF2B5EF4-FFF2-40B4-BE49-F238E27FC236}">
                <a16:creationId xmlns:a16="http://schemas.microsoft.com/office/drawing/2014/main" id="{528F4B45-7EA8-47EF-8B80-8BE17340974B}"/>
              </a:ext>
            </a:extLst>
          </p:cNvPr>
          <p:cNvSpPr/>
          <p:nvPr/>
        </p:nvSpPr>
        <p:spPr>
          <a:xfrm>
            <a:off x="963892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9" name="Rectangle 88">
            <a:extLst>
              <a:ext uri="{FF2B5EF4-FFF2-40B4-BE49-F238E27FC236}">
                <a16:creationId xmlns:a16="http://schemas.microsoft.com/office/drawing/2014/main" id="{23E38787-64A1-4959-846D-F1E304FA4401}"/>
              </a:ext>
            </a:extLst>
          </p:cNvPr>
          <p:cNvSpPr/>
          <p:nvPr/>
        </p:nvSpPr>
        <p:spPr>
          <a:xfrm>
            <a:off x="9019215" y="4732807"/>
            <a:ext cx="2700000" cy="1015663"/>
          </a:xfrm>
          <a:prstGeom prst="rect">
            <a:avLst/>
          </a:prstGeom>
        </p:spPr>
        <p:txBody>
          <a:bodyPr wrap="square">
            <a:spAutoFit/>
          </a:bodyPr>
          <a:lstStyle/>
          <a:p>
            <a:pPr algn="ctr"/>
            <a:r>
              <a:rPr lang="en-US" sz="1200"/>
              <a:t>Expertly curated learning courses, tutorials and documentation, communities, and support resources</a:t>
            </a:r>
            <a:br>
              <a:rPr lang="en-US" sz="1200"/>
            </a:br>
            <a:endParaRPr lang="en-US" sz="1200"/>
          </a:p>
          <a:p>
            <a:pPr algn="ctr"/>
            <a:r>
              <a:rPr lang="en-US" sz="1200">
                <a:solidFill>
                  <a:srgbClr val="308FFF"/>
                </a:solidFill>
                <a:hlinkClick r:id="rId2"/>
              </a:rPr>
              <a:t>Learn more&gt;</a:t>
            </a:r>
            <a:endParaRPr lang="en-US" sz="1200">
              <a:solidFill>
                <a:srgbClr val="308FFF"/>
              </a:solidFill>
            </a:endParaRPr>
          </a:p>
        </p:txBody>
      </p:sp>
      <p:cxnSp>
        <p:nvCxnSpPr>
          <p:cNvPr id="90" name="Straight Connector 89">
            <a:extLst>
              <a:ext uri="{FF2B5EF4-FFF2-40B4-BE49-F238E27FC236}">
                <a16:creationId xmlns:a16="http://schemas.microsoft.com/office/drawing/2014/main" id="{560142A9-E650-4678-AC3E-6A188BD3148D}"/>
              </a:ext>
            </a:extLst>
          </p:cNvPr>
          <p:cNvCxnSpPr>
            <a:cxnSpLocks/>
          </p:cNvCxnSpPr>
          <p:nvPr/>
        </p:nvCxnSpPr>
        <p:spPr>
          <a:xfrm>
            <a:off x="945410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91" name="Freeform: Shape 90">
            <a:extLst>
              <a:ext uri="{FF2B5EF4-FFF2-40B4-BE49-F238E27FC236}">
                <a16:creationId xmlns:a16="http://schemas.microsoft.com/office/drawing/2014/main" id="{53F4038A-4057-4429-93B0-4F9A67D99F99}"/>
              </a:ext>
            </a:extLst>
          </p:cNvPr>
          <p:cNvSpPr/>
          <p:nvPr/>
        </p:nvSpPr>
        <p:spPr>
          <a:xfrm rot="10800000">
            <a:off x="10280161"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sp>
        <p:nvSpPr>
          <p:cNvPr id="94" name="Rectangle 93">
            <a:extLst>
              <a:ext uri="{FF2B5EF4-FFF2-40B4-BE49-F238E27FC236}">
                <a16:creationId xmlns:a16="http://schemas.microsoft.com/office/drawing/2014/main" id="{A1FFAAD7-D6E6-4D4D-995F-A3488711F00B}"/>
              </a:ext>
            </a:extLst>
          </p:cNvPr>
          <p:cNvSpPr/>
          <p:nvPr/>
        </p:nvSpPr>
        <p:spPr>
          <a:xfrm>
            <a:off x="9019215" y="4158382"/>
            <a:ext cx="2700000" cy="338554"/>
          </a:xfrm>
          <a:prstGeom prst="rect">
            <a:avLst/>
          </a:prstGeom>
        </p:spPr>
        <p:txBody>
          <a:bodyPr wrap="square">
            <a:spAutoFit/>
          </a:bodyPr>
          <a:lstStyle/>
          <a:p>
            <a:pPr algn="ctr"/>
            <a:r>
              <a:rPr lang="en-US" sz="1600">
                <a:latin typeface="+mj-lt"/>
              </a:rPr>
              <a:t>Experience League</a:t>
            </a:r>
          </a:p>
        </p:txBody>
      </p:sp>
      <p:grpSp>
        <p:nvGrpSpPr>
          <p:cNvPr id="52" name="Group 51">
            <a:extLst>
              <a:ext uri="{FF2B5EF4-FFF2-40B4-BE49-F238E27FC236}">
                <a16:creationId xmlns:a16="http://schemas.microsoft.com/office/drawing/2014/main" id="{CE9175B7-3FC6-4089-9879-D83B648A8B92}"/>
              </a:ext>
            </a:extLst>
          </p:cNvPr>
          <p:cNvGrpSpPr/>
          <p:nvPr/>
        </p:nvGrpSpPr>
        <p:grpSpPr>
          <a:xfrm>
            <a:off x="6704847" y="2204039"/>
            <a:ext cx="1631116" cy="1631116"/>
            <a:chOff x="5378677" y="2730500"/>
            <a:chExt cx="2095500" cy="2095500"/>
          </a:xfrm>
        </p:grpSpPr>
        <p:sp>
          <p:nvSpPr>
            <p:cNvPr id="81" name="Oval 80">
              <a:extLst>
                <a:ext uri="{FF2B5EF4-FFF2-40B4-BE49-F238E27FC236}">
                  <a16:creationId xmlns:a16="http://schemas.microsoft.com/office/drawing/2014/main" id="{2DC2C0D4-DE81-4EF8-9738-F265F16A16EC}"/>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2" name="Oval 81">
              <a:extLst>
                <a:ext uri="{FF2B5EF4-FFF2-40B4-BE49-F238E27FC236}">
                  <a16:creationId xmlns:a16="http://schemas.microsoft.com/office/drawing/2014/main" id="{167611B8-0E91-4E6B-B895-92EFF6E821E7}"/>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53" name="Oval 52">
            <a:extLst>
              <a:ext uri="{FF2B5EF4-FFF2-40B4-BE49-F238E27FC236}">
                <a16:creationId xmlns:a16="http://schemas.microsoft.com/office/drawing/2014/main" id="{81C2F134-A171-433A-88B1-3A74E663D2D8}"/>
              </a:ext>
            </a:extLst>
          </p:cNvPr>
          <p:cNvSpPr/>
          <p:nvPr/>
        </p:nvSpPr>
        <p:spPr>
          <a:xfrm>
            <a:off x="679011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60" name="Rectangle 59">
            <a:extLst>
              <a:ext uri="{FF2B5EF4-FFF2-40B4-BE49-F238E27FC236}">
                <a16:creationId xmlns:a16="http://schemas.microsoft.com/office/drawing/2014/main" id="{B467EDFE-53E6-4C13-8A6D-24AD148CCF62}"/>
              </a:ext>
            </a:extLst>
          </p:cNvPr>
          <p:cNvSpPr/>
          <p:nvPr/>
        </p:nvSpPr>
        <p:spPr>
          <a:xfrm>
            <a:off x="6170405" y="4732807"/>
            <a:ext cx="2700000" cy="1015663"/>
          </a:xfrm>
          <a:prstGeom prst="rect">
            <a:avLst/>
          </a:prstGeom>
        </p:spPr>
        <p:txBody>
          <a:bodyPr wrap="square">
            <a:spAutoFit/>
          </a:bodyPr>
          <a:lstStyle/>
          <a:p>
            <a:pPr algn="ctr"/>
            <a:r>
              <a:rPr lang="en-US" sz="1200"/>
              <a:t>Stay on top of the latest Adobe Experience Cloud product updates and maintenance releases</a:t>
            </a:r>
            <a:br>
              <a:rPr lang="en-US" sz="1200"/>
            </a:br>
            <a:endParaRPr lang="en-US" sz="1200"/>
          </a:p>
          <a:p>
            <a:pPr algn="ctr"/>
            <a:r>
              <a:rPr lang="en-US" sz="1200">
                <a:solidFill>
                  <a:srgbClr val="308FFF"/>
                </a:solidFill>
                <a:hlinkClick r:id="rId3"/>
              </a:rPr>
              <a:t>Learn more&gt;</a:t>
            </a:r>
            <a:endParaRPr lang="en-US" sz="1200">
              <a:solidFill>
                <a:srgbClr val="308FFF"/>
              </a:solidFill>
            </a:endParaRPr>
          </a:p>
        </p:txBody>
      </p:sp>
      <p:cxnSp>
        <p:nvCxnSpPr>
          <p:cNvPr id="64" name="Straight Connector 63">
            <a:extLst>
              <a:ext uri="{FF2B5EF4-FFF2-40B4-BE49-F238E27FC236}">
                <a16:creationId xmlns:a16="http://schemas.microsoft.com/office/drawing/2014/main" id="{FE4BD6A2-5907-469F-942C-B691063FFF07}"/>
              </a:ext>
            </a:extLst>
          </p:cNvPr>
          <p:cNvCxnSpPr>
            <a:cxnSpLocks/>
          </p:cNvCxnSpPr>
          <p:nvPr/>
        </p:nvCxnSpPr>
        <p:spPr>
          <a:xfrm>
            <a:off x="660529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FD726EF-31D4-4920-9B86-9667C7A3B99E}"/>
              </a:ext>
            </a:extLst>
          </p:cNvPr>
          <p:cNvSpPr/>
          <p:nvPr/>
        </p:nvSpPr>
        <p:spPr>
          <a:xfrm>
            <a:off x="6170405" y="4158382"/>
            <a:ext cx="2700000" cy="584775"/>
          </a:xfrm>
          <a:prstGeom prst="rect">
            <a:avLst/>
          </a:prstGeom>
        </p:spPr>
        <p:txBody>
          <a:bodyPr wrap="square">
            <a:spAutoFit/>
          </a:bodyPr>
          <a:lstStyle/>
          <a:p>
            <a:pPr algn="ctr"/>
            <a:r>
              <a:rPr lang="en-US" sz="1600">
                <a:latin typeface="+mj-lt"/>
              </a:rPr>
              <a:t>Priority Product </a:t>
            </a:r>
            <a:br>
              <a:rPr lang="en-US" sz="1600">
                <a:latin typeface="+mj-lt"/>
              </a:rPr>
            </a:br>
            <a:r>
              <a:rPr lang="en-US" sz="1600">
                <a:latin typeface="+mj-lt"/>
              </a:rPr>
              <a:t>Update Service</a:t>
            </a:r>
          </a:p>
        </p:txBody>
      </p:sp>
      <p:sp>
        <p:nvSpPr>
          <p:cNvPr id="54" name="Freeform: Shape 53">
            <a:extLst>
              <a:ext uri="{FF2B5EF4-FFF2-40B4-BE49-F238E27FC236}">
                <a16:creationId xmlns:a16="http://schemas.microsoft.com/office/drawing/2014/main" id="{360CCC9A-90C2-482F-AB74-E3CD2E5CFBFF}"/>
              </a:ext>
            </a:extLst>
          </p:cNvPr>
          <p:cNvSpPr/>
          <p:nvPr/>
        </p:nvSpPr>
        <p:spPr>
          <a:xfrm rot="10800000">
            <a:off x="7431352"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grpSp>
        <p:nvGrpSpPr>
          <p:cNvPr id="44" name="Group 43">
            <a:extLst>
              <a:ext uri="{FF2B5EF4-FFF2-40B4-BE49-F238E27FC236}">
                <a16:creationId xmlns:a16="http://schemas.microsoft.com/office/drawing/2014/main" id="{FDDF79BC-E1F2-41B0-BD0E-3BFDF93E7C14}"/>
              </a:ext>
            </a:extLst>
          </p:cNvPr>
          <p:cNvGrpSpPr/>
          <p:nvPr/>
        </p:nvGrpSpPr>
        <p:grpSpPr>
          <a:xfrm>
            <a:off x="3856037" y="2204039"/>
            <a:ext cx="1631116" cy="1631116"/>
            <a:chOff x="5378677" y="2730500"/>
            <a:chExt cx="2095500" cy="2095500"/>
          </a:xfrm>
        </p:grpSpPr>
        <p:sp>
          <p:nvSpPr>
            <p:cNvPr id="49" name="Oval 48">
              <a:extLst>
                <a:ext uri="{FF2B5EF4-FFF2-40B4-BE49-F238E27FC236}">
                  <a16:creationId xmlns:a16="http://schemas.microsoft.com/office/drawing/2014/main" id="{188AF1C5-7EE4-4CD7-98D6-BFA58EDC26C2}"/>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50" name="Oval 49">
              <a:extLst>
                <a:ext uri="{FF2B5EF4-FFF2-40B4-BE49-F238E27FC236}">
                  <a16:creationId xmlns:a16="http://schemas.microsoft.com/office/drawing/2014/main" id="{29E44E3C-D6FF-4645-AE6C-314D596FB016}"/>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45" name="Oval 44">
            <a:extLst>
              <a:ext uri="{FF2B5EF4-FFF2-40B4-BE49-F238E27FC236}">
                <a16:creationId xmlns:a16="http://schemas.microsoft.com/office/drawing/2014/main" id="{590D08B4-52F0-4DD6-B5C9-F649B0FCF2B6}"/>
              </a:ext>
            </a:extLst>
          </p:cNvPr>
          <p:cNvSpPr/>
          <p:nvPr/>
        </p:nvSpPr>
        <p:spPr>
          <a:xfrm>
            <a:off x="394130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46" name="Rectangle 45">
            <a:extLst>
              <a:ext uri="{FF2B5EF4-FFF2-40B4-BE49-F238E27FC236}">
                <a16:creationId xmlns:a16="http://schemas.microsoft.com/office/drawing/2014/main" id="{A6E91795-1386-4964-A875-11CBF39E3D30}"/>
              </a:ext>
            </a:extLst>
          </p:cNvPr>
          <p:cNvSpPr/>
          <p:nvPr/>
        </p:nvSpPr>
        <p:spPr>
          <a:xfrm>
            <a:off x="3321595" y="4732806"/>
            <a:ext cx="2700000" cy="1015663"/>
          </a:xfrm>
          <a:prstGeom prst="rect">
            <a:avLst/>
          </a:prstGeom>
        </p:spPr>
        <p:txBody>
          <a:bodyPr wrap="square">
            <a:spAutoFit/>
          </a:bodyPr>
          <a:lstStyle/>
          <a:p>
            <a:pPr algn="ctr"/>
            <a:r>
              <a:rPr lang="en-US" sz="1200"/>
              <a:t>Timely and accurate information that can help protect you against malicious hacking</a:t>
            </a:r>
          </a:p>
          <a:p>
            <a:pPr algn="ctr"/>
            <a:endParaRPr lang="en-US" sz="1200"/>
          </a:p>
          <a:p>
            <a:pPr algn="ctr"/>
            <a:r>
              <a:rPr lang="en-US" sz="1200">
                <a:solidFill>
                  <a:srgbClr val="308FFF"/>
                </a:solidFill>
                <a:hlinkClick r:id="rId4"/>
              </a:rPr>
              <a:t>Learn more&gt;</a:t>
            </a:r>
            <a:endParaRPr lang="en-US" sz="1200">
              <a:solidFill>
                <a:srgbClr val="308FFF"/>
              </a:solidFill>
            </a:endParaRPr>
          </a:p>
        </p:txBody>
      </p:sp>
      <p:cxnSp>
        <p:nvCxnSpPr>
          <p:cNvPr id="47" name="Straight Connector 46">
            <a:extLst>
              <a:ext uri="{FF2B5EF4-FFF2-40B4-BE49-F238E27FC236}">
                <a16:creationId xmlns:a16="http://schemas.microsoft.com/office/drawing/2014/main" id="{D5B9F753-1DC7-4934-975E-69ABB4BB8478}"/>
              </a:ext>
            </a:extLst>
          </p:cNvPr>
          <p:cNvCxnSpPr>
            <a:cxnSpLocks/>
          </p:cNvCxnSpPr>
          <p:nvPr/>
        </p:nvCxnSpPr>
        <p:spPr>
          <a:xfrm>
            <a:off x="375648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0CDE5B8D-FDBF-4803-B8A6-C7DB90096ACF}"/>
              </a:ext>
            </a:extLst>
          </p:cNvPr>
          <p:cNvSpPr/>
          <p:nvPr/>
        </p:nvSpPr>
        <p:spPr>
          <a:xfrm>
            <a:off x="3321595" y="4158382"/>
            <a:ext cx="2700000" cy="584775"/>
          </a:xfrm>
          <a:prstGeom prst="rect">
            <a:avLst/>
          </a:prstGeom>
        </p:spPr>
        <p:txBody>
          <a:bodyPr wrap="square">
            <a:spAutoFit/>
          </a:bodyPr>
          <a:lstStyle/>
          <a:p>
            <a:pPr algn="ctr"/>
            <a:r>
              <a:rPr lang="en-US" sz="1600">
                <a:latin typeface="+mj-lt"/>
              </a:rPr>
              <a:t>Security Notification</a:t>
            </a:r>
          </a:p>
          <a:p>
            <a:pPr algn="ctr"/>
            <a:r>
              <a:rPr lang="en-US" sz="1600">
                <a:latin typeface="+mj-lt"/>
              </a:rPr>
              <a:t>Service</a:t>
            </a:r>
          </a:p>
        </p:txBody>
      </p:sp>
      <p:sp>
        <p:nvSpPr>
          <p:cNvPr id="55" name="Freeform: Shape 54">
            <a:extLst>
              <a:ext uri="{FF2B5EF4-FFF2-40B4-BE49-F238E27FC236}">
                <a16:creationId xmlns:a16="http://schemas.microsoft.com/office/drawing/2014/main" id="{03B3FAD6-3CA2-4743-8D89-453FF43F7AD2}"/>
              </a:ext>
            </a:extLst>
          </p:cNvPr>
          <p:cNvSpPr/>
          <p:nvPr/>
        </p:nvSpPr>
        <p:spPr>
          <a:xfrm rot="10800000">
            <a:off x="4582542"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grpSp>
        <p:nvGrpSpPr>
          <p:cNvPr id="36" name="Group 35">
            <a:extLst>
              <a:ext uri="{FF2B5EF4-FFF2-40B4-BE49-F238E27FC236}">
                <a16:creationId xmlns:a16="http://schemas.microsoft.com/office/drawing/2014/main" id="{9CF92627-910E-4357-A5F1-1D6D15A772C4}"/>
              </a:ext>
            </a:extLst>
          </p:cNvPr>
          <p:cNvGrpSpPr/>
          <p:nvPr/>
        </p:nvGrpSpPr>
        <p:grpSpPr>
          <a:xfrm>
            <a:off x="1007227" y="2204039"/>
            <a:ext cx="1631116" cy="1631116"/>
            <a:chOff x="5378677" y="2730500"/>
            <a:chExt cx="2095500" cy="2095500"/>
          </a:xfrm>
        </p:grpSpPr>
        <p:sp>
          <p:nvSpPr>
            <p:cNvPr id="41" name="Oval 40">
              <a:extLst>
                <a:ext uri="{FF2B5EF4-FFF2-40B4-BE49-F238E27FC236}">
                  <a16:creationId xmlns:a16="http://schemas.microsoft.com/office/drawing/2014/main" id="{B3A06ABA-D872-4EDD-846B-46D1089D0219}"/>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42" name="Oval 41">
              <a:extLst>
                <a:ext uri="{FF2B5EF4-FFF2-40B4-BE49-F238E27FC236}">
                  <a16:creationId xmlns:a16="http://schemas.microsoft.com/office/drawing/2014/main" id="{778AC2AC-DADF-4A2B-9007-A8707CE77581}"/>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37" name="Oval 36">
            <a:extLst>
              <a:ext uri="{FF2B5EF4-FFF2-40B4-BE49-F238E27FC236}">
                <a16:creationId xmlns:a16="http://schemas.microsoft.com/office/drawing/2014/main" id="{DA167960-09DE-495D-8B66-278B9C41F38E}"/>
              </a:ext>
            </a:extLst>
          </p:cNvPr>
          <p:cNvSpPr/>
          <p:nvPr/>
        </p:nvSpPr>
        <p:spPr>
          <a:xfrm>
            <a:off x="109249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38" name="Rectangle 37">
            <a:extLst>
              <a:ext uri="{FF2B5EF4-FFF2-40B4-BE49-F238E27FC236}">
                <a16:creationId xmlns:a16="http://schemas.microsoft.com/office/drawing/2014/main" id="{8CB6E4F6-808A-49CF-9F47-1F0C956FF47F}"/>
              </a:ext>
            </a:extLst>
          </p:cNvPr>
          <p:cNvSpPr/>
          <p:nvPr/>
        </p:nvSpPr>
        <p:spPr>
          <a:xfrm>
            <a:off x="472785" y="4732806"/>
            <a:ext cx="2700000" cy="1015663"/>
          </a:xfrm>
          <a:prstGeom prst="rect">
            <a:avLst/>
          </a:prstGeom>
        </p:spPr>
        <p:txBody>
          <a:bodyPr wrap="square">
            <a:spAutoFit/>
          </a:bodyPr>
          <a:lstStyle/>
          <a:p>
            <a:pPr algn="ctr"/>
            <a:r>
              <a:rPr lang="en-US" sz="1200"/>
              <a:t>Subscribe to keep yourself updated about new features and fixes in the Adobe Experience Cloud</a:t>
            </a:r>
            <a:br>
              <a:rPr lang="en-US" sz="1200"/>
            </a:br>
            <a:endParaRPr lang="en-US" sz="1200"/>
          </a:p>
          <a:p>
            <a:pPr algn="ctr"/>
            <a:r>
              <a:rPr lang="en-US" sz="1200">
                <a:solidFill>
                  <a:srgbClr val="308FFF"/>
                </a:solidFill>
                <a:hlinkClick r:id="rId5"/>
              </a:rPr>
              <a:t>Learn more&gt;</a:t>
            </a:r>
            <a:endParaRPr lang="en-US" sz="1200">
              <a:solidFill>
                <a:srgbClr val="308FFF"/>
              </a:solidFill>
            </a:endParaRPr>
          </a:p>
        </p:txBody>
      </p:sp>
      <p:cxnSp>
        <p:nvCxnSpPr>
          <p:cNvPr id="39" name="Straight Connector 38">
            <a:extLst>
              <a:ext uri="{FF2B5EF4-FFF2-40B4-BE49-F238E27FC236}">
                <a16:creationId xmlns:a16="http://schemas.microsoft.com/office/drawing/2014/main" id="{0684CAB9-2A3F-46CB-AF18-732C989F2B78}"/>
              </a:ext>
            </a:extLst>
          </p:cNvPr>
          <p:cNvCxnSpPr>
            <a:cxnSpLocks/>
          </p:cNvCxnSpPr>
          <p:nvPr/>
        </p:nvCxnSpPr>
        <p:spPr>
          <a:xfrm>
            <a:off x="907671" y="3993122"/>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080BC6CA-5898-4248-8BC5-580BA7F562CC}"/>
              </a:ext>
            </a:extLst>
          </p:cNvPr>
          <p:cNvSpPr/>
          <p:nvPr/>
        </p:nvSpPr>
        <p:spPr>
          <a:xfrm>
            <a:off x="472785" y="4158382"/>
            <a:ext cx="2700000" cy="584775"/>
          </a:xfrm>
          <a:prstGeom prst="rect">
            <a:avLst/>
          </a:prstGeom>
        </p:spPr>
        <p:txBody>
          <a:bodyPr wrap="square">
            <a:spAutoFit/>
          </a:bodyPr>
          <a:lstStyle/>
          <a:p>
            <a:pPr algn="ctr"/>
            <a:r>
              <a:rPr lang="en-US" sz="1600">
                <a:latin typeface="+mj-lt"/>
              </a:rPr>
              <a:t>Experience Cloud Release Notes – Early Access</a:t>
            </a:r>
          </a:p>
        </p:txBody>
      </p:sp>
      <p:sp>
        <p:nvSpPr>
          <p:cNvPr id="56" name="Freeform: Shape 55">
            <a:extLst>
              <a:ext uri="{FF2B5EF4-FFF2-40B4-BE49-F238E27FC236}">
                <a16:creationId xmlns:a16="http://schemas.microsoft.com/office/drawing/2014/main" id="{755D2316-8933-4A20-9E92-E456D9A5C853}"/>
              </a:ext>
            </a:extLst>
          </p:cNvPr>
          <p:cNvSpPr/>
          <p:nvPr/>
        </p:nvSpPr>
        <p:spPr>
          <a:xfrm rot="10800000">
            <a:off x="1733731"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pic>
        <p:nvPicPr>
          <p:cNvPr id="57" name="Graphic 56">
            <a:extLst>
              <a:ext uri="{FF2B5EF4-FFF2-40B4-BE49-F238E27FC236}">
                <a16:creationId xmlns:a16="http://schemas.microsoft.com/office/drawing/2014/main" id="{C9DFC524-0BE5-41CD-94CD-6BD6F059AF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06894" y="2699618"/>
            <a:ext cx="673885" cy="709353"/>
          </a:xfrm>
          <a:prstGeom prst="rect">
            <a:avLst/>
          </a:prstGeom>
        </p:spPr>
      </p:pic>
      <p:pic>
        <p:nvPicPr>
          <p:cNvPr id="58" name="Graphic 57">
            <a:extLst>
              <a:ext uri="{FF2B5EF4-FFF2-40B4-BE49-F238E27FC236}">
                <a16:creationId xmlns:a16="http://schemas.microsoft.com/office/drawing/2014/main" id="{A1BFE7EC-5E91-4526-BDB6-2D08B4BFCF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04136" y="2764815"/>
            <a:ext cx="535116" cy="642140"/>
          </a:xfrm>
          <a:prstGeom prst="rect">
            <a:avLst/>
          </a:prstGeom>
        </p:spPr>
      </p:pic>
      <p:pic>
        <p:nvPicPr>
          <p:cNvPr id="59" name="Graphic 58">
            <a:extLst>
              <a:ext uri="{FF2B5EF4-FFF2-40B4-BE49-F238E27FC236}">
                <a16:creationId xmlns:a16="http://schemas.microsoft.com/office/drawing/2014/main" id="{71C6221A-1A2F-4F4B-AC36-1BD7FC9ECE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3576" y="2721133"/>
            <a:ext cx="709354" cy="709354"/>
          </a:xfrm>
          <a:prstGeom prst="rect">
            <a:avLst/>
          </a:prstGeom>
        </p:spPr>
      </p:pic>
      <p:pic>
        <p:nvPicPr>
          <p:cNvPr id="61" name="Graphic 60">
            <a:extLst>
              <a:ext uri="{FF2B5EF4-FFF2-40B4-BE49-F238E27FC236}">
                <a16:creationId xmlns:a16="http://schemas.microsoft.com/office/drawing/2014/main" id="{A91ECF9D-8BC7-469C-9B23-373731A9F1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39945" y="2764815"/>
            <a:ext cx="655376" cy="546146"/>
          </a:xfrm>
          <a:prstGeom prst="rect">
            <a:avLst/>
          </a:prstGeom>
        </p:spPr>
      </p:pic>
    </p:spTree>
    <p:extLst>
      <p:ext uri="{BB962C8B-B14F-4D97-AF65-F5344CB8AC3E}">
        <p14:creationId xmlns:p14="http://schemas.microsoft.com/office/powerpoint/2010/main" val="3159487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746AB9F-A9A4-4217-B586-17F171CBBF03}"/>
              </a:ext>
            </a:extLst>
          </p:cNvPr>
          <p:cNvSpPr/>
          <p:nvPr/>
        </p:nvSpPr>
        <p:spPr>
          <a:xfrm>
            <a:off x="0" y="0"/>
            <a:ext cx="12186960" cy="1905000"/>
          </a:xfrm>
          <a:prstGeom prst="rect">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ubtitle 2">
            <a:extLst>
              <a:ext uri="{FF2B5EF4-FFF2-40B4-BE49-F238E27FC236}">
                <a16:creationId xmlns:a16="http://schemas.microsoft.com/office/drawing/2014/main" id="{C4C541E7-283B-4451-8C59-12BCB7F06E1D}"/>
              </a:ext>
            </a:extLst>
          </p:cNvPr>
          <p:cNvSpPr txBox="1">
            <a:spLocks/>
          </p:cNvSpPr>
          <p:nvPr/>
        </p:nvSpPr>
        <p:spPr>
          <a:xfrm>
            <a:off x="3033854" y="449283"/>
            <a:ext cx="9022650" cy="1015663"/>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Adobe Clean" charset="0"/>
                <a:ea typeface="Adobe Clean" charset="0"/>
                <a:cs typeface="Adobe Clean"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dobe Clean" charset="0"/>
                <a:ea typeface="Adobe Clean" charset="0"/>
                <a:cs typeface="Adobe Clean"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dobe Clean" charset="0"/>
                <a:ea typeface="Adobe Clean" charset="0"/>
                <a:cs typeface="Adobe Clean"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126">
              <a:lnSpc>
                <a:spcPts val="2400"/>
              </a:lnSpc>
              <a:buNone/>
              <a:defRPr/>
            </a:pPr>
            <a:r>
              <a:rPr lang="en-US" sz="2000">
                <a:solidFill>
                  <a:srgbClr val="00B0F0"/>
                </a:solidFill>
                <a:latin typeface="+mn-lt"/>
                <a:hlinkClick r:id="rId2">
                  <a:extLst>
                    <a:ext uri="{A12FA001-AC4F-418D-AE19-62706E023703}">
                      <ahyp:hlinkClr xmlns:ahyp="http://schemas.microsoft.com/office/drawing/2018/hyperlinkcolor" val="tx"/>
                    </a:ext>
                  </a:extLst>
                </a:hlinkClick>
              </a:rPr>
              <a:t>Experience League</a:t>
            </a:r>
            <a:r>
              <a:rPr lang="en-US" sz="2000">
                <a:solidFill>
                  <a:srgbClr val="00B0F0"/>
                </a:solidFill>
                <a:latin typeface="+mn-lt"/>
              </a:rPr>
              <a:t> </a:t>
            </a:r>
            <a:r>
              <a:rPr lang="en-US" sz="2000">
                <a:latin typeface="+mn-lt"/>
              </a:rPr>
              <a:t>is a unified place where our customers can </a:t>
            </a:r>
            <a:r>
              <a:rPr lang="en-US" sz="2000">
                <a:latin typeface="+mj-lt"/>
              </a:rPr>
              <a:t>Learn, Connect, and Grow </a:t>
            </a:r>
            <a:r>
              <a:rPr lang="en-US" sz="2000">
                <a:latin typeface="+mn-lt"/>
              </a:rPr>
              <a:t>along a personalized path to success that includes self-help and instructor-led training, community and other support options.</a:t>
            </a:r>
          </a:p>
        </p:txBody>
      </p:sp>
      <p:grpSp>
        <p:nvGrpSpPr>
          <p:cNvPr id="10" name="Group 9">
            <a:extLst>
              <a:ext uri="{FF2B5EF4-FFF2-40B4-BE49-F238E27FC236}">
                <a16:creationId xmlns:a16="http://schemas.microsoft.com/office/drawing/2014/main" id="{92B5D512-45E8-4181-A9FA-503C747BA99A}"/>
              </a:ext>
            </a:extLst>
          </p:cNvPr>
          <p:cNvGrpSpPr/>
          <p:nvPr/>
        </p:nvGrpSpPr>
        <p:grpSpPr>
          <a:xfrm>
            <a:off x="374473" y="353624"/>
            <a:ext cx="2659381" cy="1294110"/>
            <a:chOff x="307088" y="439688"/>
            <a:chExt cx="2659381" cy="1294110"/>
          </a:xfrm>
        </p:grpSpPr>
        <p:pic>
          <p:nvPicPr>
            <p:cNvPr id="63" name="Picture 62">
              <a:extLst>
                <a:ext uri="{FF2B5EF4-FFF2-40B4-BE49-F238E27FC236}">
                  <a16:creationId xmlns:a16="http://schemas.microsoft.com/office/drawing/2014/main" id="{A0D706D0-DC4E-4FC5-A563-21D7FF614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13" y="439688"/>
              <a:ext cx="2073836" cy="577153"/>
            </a:xfrm>
            <a:prstGeom prst="rect">
              <a:avLst/>
            </a:prstGeom>
          </p:spPr>
        </p:pic>
        <p:sp>
          <p:nvSpPr>
            <p:cNvPr id="65" name="Subtitle 2">
              <a:hlinkClick r:id="rId2"/>
              <a:extLst>
                <a:ext uri="{FF2B5EF4-FFF2-40B4-BE49-F238E27FC236}">
                  <a16:creationId xmlns:a16="http://schemas.microsoft.com/office/drawing/2014/main" id="{229D1823-1BEB-4260-B460-54282F1916DB}"/>
                </a:ext>
              </a:extLst>
            </p:cNvPr>
            <p:cNvSpPr txBox="1">
              <a:spLocks/>
            </p:cNvSpPr>
            <p:nvPr/>
          </p:nvSpPr>
          <p:spPr>
            <a:xfrm>
              <a:off x="565805" y="1429394"/>
              <a:ext cx="2208651" cy="304404"/>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Adobe Clean" charset="0"/>
                  <a:ea typeface="Adobe Clean" charset="0"/>
                  <a:cs typeface="Adobe Clean"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dobe Clean" charset="0"/>
                  <a:ea typeface="Adobe Clean" charset="0"/>
                  <a:cs typeface="Adobe Clean"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dobe Clean" charset="0"/>
                  <a:ea typeface="Adobe Clean" charset="0"/>
                  <a:cs typeface="Adobe Clean"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126">
                <a:lnSpc>
                  <a:spcPct val="120000"/>
                </a:lnSpc>
                <a:buNone/>
                <a:defRPr/>
              </a:pPr>
              <a:r>
                <a:rPr lang="en-US" sz="1200">
                  <a:solidFill>
                    <a:srgbClr val="00B0F0"/>
                  </a:solidFill>
                  <a:latin typeface="+mn-lt"/>
                </a:rPr>
                <a:t>experienceleague.adobe.com</a:t>
              </a:r>
            </a:p>
          </p:txBody>
        </p:sp>
        <p:sp>
          <p:nvSpPr>
            <p:cNvPr id="66" name="TextBox 7">
              <a:extLst>
                <a:ext uri="{FF2B5EF4-FFF2-40B4-BE49-F238E27FC236}">
                  <a16:creationId xmlns:a16="http://schemas.microsoft.com/office/drawing/2014/main" id="{23C74CAD-74B2-4F7B-BE8C-2BB7D61986DD}"/>
                </a:ext>
              </a:extLst>
            </p:cNvPr>
            <p:cNvSpPr txBox="1"/>
            <p:nvPr/>
          </p:nvSpPr>
          <p:spPr>
            <a:xfrm>
              <a:off x="307088" y="1046129"/>
              <a:ext cx="2659381"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1"/>
                  </a:solidFill>
                  <a:latin typeface="Adobe Clean" charset="0"/>
                </a:rPr>
                <a:t>Learn. Connect. Grow.</a:t>
              </a:r>
            </a:p>
          </p:txBody>
        </p:sp>
        <p:pic>
          <p:nvPicPr>
            <p:cNvPr id="67" name="Graphic 66">
              <a:extLst>
                <a:ext uri="{FF2B5EF4-FFF2-40B4-BE49-F238E27FC236}">
                  <a16:creationId xmlns:a16="http://schemas.microsoft.com/office/drawing/2014/main" id="{8B298C5D-2954-4098-A358-2603D80337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4213" y="1496154"/>
              <a:ext cx="185483" cy="185483"/>
            </a:xfrm>
            <a:prstGeom prst="rect">
              <a:avLst/>
            </a:prstGeom>
          </p:spPr>
        </p:pic>
      </p:grpSp>
      <p:grpSp>
        <p:nvGrpSpPr>
          <p:cNvPr id="20" name="Group 19">
            <a:extLst>
              <a:ext uri="{FF2B5EF4-FFF2-40B4-BE49-F238E27FC236}">
                <a16:creationId xmlns:a16="http://schemas.microsoft.com/office/drawing/2014/main" id="{EA18FF58-C9BF-467F-83BE-DA00682A4D75}"/>
              </a:ext>
            </a:extLst>
          </p:cNvPr>
          <p:cNvGrpSpPr/>
          <p:nvPr/>
        </p:nvGrpSpPr>
        <p:grpSpPr>
          <a:xfrm>
            <a:off x="374473" y="2428388"/>
            <a:ext cx="11430529" cy="2492391"/>
            <a:chOff x="374473" y="2923244"/>
            <a:chExt cx="11430529" cy="2492391"/>
          </a:xfrm>
        </p:grpSpPr>
        <p:grpSp>
          <p:nvGrpSpPr>
            <p:cNvPr id="19" name="Group 18">
              <a:extLst>
                <a:ext uri="{FF2B5EF4-FFF2-40B4-BE49-F238E27FC236}">
                  <a16:creationId xmlns:a16="http://schemas.microsoft.com/office/drawing/2014/main" id="{F7343756-52E8-443E-A61E-5AC7FE57AAC9}"/>
                </a:ext>
              </a:extLst>
            </p:cNvPr>
            <p:cNvGrpSpPr/>
            <p:nvPr/>
          </p:nvGrpSpPr>
          <p:grpSpPr>
            <a:xfrm>
              <a:off x="374473" y="2923244"/>
              <a:ext cx="2695966" cy="2492391"/>
              <a:chOff x="559994" y="2923244"/>
              <a:chExt cx="2695966" cy="2492391"/>
            </a:xfrm>
          </p:grpSpPr>
          <p:pic>
            <p:nvPicPr>
              <p:cNvPr id="78" name="Picture 77" descr="A screenshot of a cell phone&#10;&#10;Description automatically generated">
                <a:extLst>
                  <a:ext uri="{FF2B5EF4-FFF2-40B4-BE49-F238E27FC236}">
                    <a16:creationId xmlns:a16="http://schemas.microsoft.com/office/drawing/2014/main" id="{BBBF9639-1462-430D-85A6-5BE964369DF8}"/>
                  </a:ext>
                </a:extLst>
              </p:cNvPr>
              <p:cNvPicPr>
                <a:picLocks noChangeAspect="1"/>
              </p:cNvPicPr>
              <p:nvPr/>
            </p:nvPicPr>
            <p:blipFill>
              <a:blip r:embed="rId6"/>
              <a:stretch>
                <a:fillRect/>
              </a:stretch>
            </p:blipFill>
            <p:spPr>
              <a:xfrm>
                <a:off x="647118" y="2923244"/>
                <a:ext cx="2600905" cy="1789393"/>
              </a:xfrm>
              <a:prstGeom prst="rect">
                <a:avLst/>
              </a:prstGeom>
            </p:spPr>
          </p:pic>
          <p:grpSp>
            <p:nvGrpSpPr>
              <p:cNvPr id="101" name="Group 100">
                <a:extLst>
                  <a:ext uri="{FF2B5EF4-FFF2-40B4-BE49-F238E27FC236}">
                    <a16:creationId xmlns:a16="http://schemas.microsoft.com/office/drawing/2014/main" id="{60F81C2B-1134-4DD3-822F-010A9F56D55B}"/>
                  </a:ext>
                </a:extLst>
              </p:cNvPr>
              <p:cNvGrpSpPr/>
              <p:nvPr/>
            </p:nvGrpSpPr>
            <p:grpSpPr>
              <a:xfrm>
                <a:off x="559994" y="4882780"/>
                <a:ext cx="2695966" cy="532855"/>
                <a:chOff x="4000500" y="1895754"/>
                <a:chExt cx="1000125" cy="2664807"/>
              </a:xfrm>
            </p:grpSpPr>
            <p:sp>
              <p:nvSpPr>
                <p:cNvPr id="102" name="Rectangle: Rounded Corners 101">
                  <a:extLst>
                    <a:ext uri="{FF2B5EF4-FFF2-40B4-BE49-F238E27FC236}">
                      <a16:creationId xmlns:a16="http://schemas.microsoft.com/office/drawing/2014/main" id="{708B9BC0-EE32-484A-B88F-2ABBACF73F60}"/>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3" name="Rectangle: Rounded Corners 102">
                  <a:extLst>
                    <a:ext uri="{FF2B5EF4-FFF2-40B4-BE49-F238E27FC236}">
                      <a16:creationId xmlns:a16="http://schemas.microsoft.com/office/drawing/2014/main" id="{F3E0046E-E51A-463D-A83C-6106C9E4C01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kern="0">
                      <a:solidFill>
                        <a:srgbClr val="FFFFFF"/>
                      </a:solidFill>
                      <a:latin typeface="Adobe Clean ExtraBold"/>
                    </a:rPr>
                    <a:t>Guided learning designed</a:t>
                  </a:r>
                </a:p>
                <a:p>
                  <a:pPr algn="ctr"/>
                  <a:r>
                    <a:rPr lang="en-US" sz="1400" kern="0">
                      <a:solidFill>
                        <a:srgbClr val="FFFFFF"/>
                      </a:solidFill>
                      <a:latin typeface="Adobe Clean ExtraBold"/>
                    </a:rPr>
                    <a:t>by Adobe experts</a:t>
                  </a:r>
                </a:p>
              </p:txBody>
            </p:sp>
          </p:grpSp>
        </p:grpSp>
        <p:grpSp>
          <p:nvGrpSpPr>
            <p:cNvPr id="18" name="Group 17">
              <a:extLst>
                <a:ext uri="{FF2B5EF4-FFF2-40B4-BE49-F238E27FC236}">
                  <a16:creationId xmlns:a16="http://schemas.microsoft.com/office/drawing/2014/main" id="{5D3577BA-338A-4D3D-A4AC-1CD062E69349}"/>
                </a:ext>
              </a:extLst>
            </p:cNvPr>
            <p:cNvGrpSpPr/>
            <p:nvPr/>
          </p:nvGrpSpPr>
          <p:grpSpPr>
            <a:xfrm>
              <a:off x="3291340" y="2941094"/>
              <a:ext cx="2716592" cy="2474541"/>
              <a:chOff x="3351538" y="2941094"/>
              <a:chExt cx="2716592" cy="2474541"/>
            </a:xfrm>
          </p:grpSpPr>
          <p:pic>
            <p:nvPicPr>
              <p:cNvPr id="77" name="Picture 76" descr="A screenshot of a cell phone&#10;&#10;Description automatically generated">
                <a:extLst>
                  <a:ext uri="{FF2B5EF4-FFF2-40B4-BE49-F238E27FC236}">
                    <a16:creationId xmlns:a16="http://schemas.microsoft.com/office/drawing/2014/main" id="{5B101A38-10F3-4644-9996-AE08265D5300}"/>
                  </a:ext>
                </a:extLst>
              </p:cNvPr>
              <p:cNvPicPr>
                <a:picLocks noChangeAspect="1"/>
              </p:cNvPicPr>
              <p:nvPr/>
            </p:nvPicPr>
            <p:blipFill>
              <a:blip r:embed="rId7"/>
              <a:stretch>
                <a:fillRect/>
              </a:stretch>
            </p:blipFill>
            <p:spPr>
              <a:xfrm>
                <a:off x="3372164" y="2941094"/>
                <a:ext cx="2695966" cy="1795019"/>
              </a:xfrm>
              <a:prstGeom prst="rect">
                <a:avLst/>
              </a:prstGeom>
            </p:spPr>
          </p:pic>
          <p:grpSp>
            <p:nvGrpSpPr>
              <p:cNvPr id="104" name="Group 103">
                <a:extLst>
                  <a:ext uri="{FF2B5EF4-FFF2-40B4-BE49-F238E27FC236}">
                    <a16:creationId xmlns:a16="http://schemas.microsoft.com/office/drawing/2014/main" id="{D20D0F2B-1550-4FF2-9734-592FD2C31772}"/>
                  </a:ext>
                </a:extLst>
              </p:cNvPr>
              <p:cNvGrpSpPr/>
              <p:nvPr/>
            </p:nvGrpSpPr>
            <p:grpSpPr>
              <a:xfrm>
                <a:off x="3351538" y="4882780"/>
                <a:ext cx="2695966" cy="532855"/>
                <a:chOff x="4000500" y="1895754"/>
                <a:chExt cx="1000125" cy="2664807"/>
              </a:xfrm>
            </p:grpSpPr>
            <p:sp>
              <p:nvSpPr>
                <p:cNvPr id="105" name="Rectangle: Rounded Corners 104">
                  <a:extLst>
                    <a:ext uri="{FF2B5EF4-FFF2-40B4-BE49-F238E27FC236}">
                      <a16:creationId xmlns:a16="http://schemas.microsoft.com/office/drawing/2014/main" id="{6FDF2693-DADE-4F5E-95CF-69D37CEDD32A}"/>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6" name="Rectangle: Rounded Corners 105">
                  <a:extLst>
                    <a:ext uri="{FF2B5EF4-FFF2-40B4-BE49-F238E27FC236}">
                      <a16:creationId xmlns:a16="http://schemas.microsoft.com/office/drawing/2014/main" id="{952FD7F4-25DF-4A58-A972-EDFF964B39C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kern="0">
                      <a:solidFill>
                        <a:srgbClr val="FFFFFF"/>
                      </a:solidFill>
                      <a:latin typeface="Adobe Clean ExtraBold"/>
                    </a:rPr>
                    <a:t>Quick answers from product guides and support articles</a:t>
                  </a:r>
                </a:p>
              </p:txBody>
            </p:sp>
          </p:grpSp>
        </p:grpSp>
        <p:grpSp>
          <p:nvGrpSpPr>
            <p:cNvPr id="17" name="Group 16">
              <a:extLst>
                <a:ext uri="{FF2B5EF4-FFF2-40B4-BE49-F238E27FC236}">
                  <a16:creationId xmlns:a16="http://schemas.microsoft.com/office/drawing/2014/main" id="{4BF7D28E-F9D4-4775-84F2-9BC8C88D533B}"/>
                </a:ext>
              </a:extLst>
            </p:cNvPr>
            <p:cNvGrpSpPr/>
            <p:nvPr/>
          </p:nvGrpSpPr>
          <p:grpSpPr>
            <a:xfrm>
              <a:off x="6208207" y="2941094"/>
              <a:ext cx="2695966" cy="2474541"/>
              <a:chOff x="6146637" y="2941094"/>
              <a:chExt cx="2695966" cy="2474541"/>
            </a:xfrm>
          </p:grpSpPr>
          <p:pic>
            <p:nvPicPr>
              <p:cNvPr id="76" name="Picture 75" descr="A screenshot of a computer&#10;&#10;Description automatically generated">
                <a:extLst>
                  <a:ext uri="{FF2B5EF4-FFF2-40B4-BE49-F238E27FC236}">
                    <a16:creationId xmlns:a16="http://schemas.microsoft.com/office/drawing/2014/main" id="{799979D2-39D6-4ECA-B057-F8ABA8DFDFB7}"/>
                  </a:ext>
                </a:extLst>
              </p:cNvPr>
              <p:cNvPicPr>
                <a:picLocks noChangeAspect="1"/>
              </p:cNvPicPr>
              <p:nvPr/>
            </p:nvPicPr>
            <p:blipFill>
              <a:blip r:embed="rId8"/>
              <a:stretch>
                <a:fillRect/>
              </a:stretch>
            </p:blipFill>
            <p:spPr>
              <a:xfrm>
                <a:off x="6147663" y="2941094"/>
                <a:ext cx="2603134" cy="1795020"/>
              </a:xfrm>
              <a:prstGeom prst="rect">
                <a:avLst/>
              </a:prstGeom>
            </p:spPr>
          </p:pic>
          <p:grpSp>
            <p:nvGrpSpPr>
              <p:cNvPr id="107" name="Group 106">
                <a:extLst>
                  <a:ext uri="{FF2B5EF4-FFF2-40B4-BE49-F238E27FC236}">
                    <a16:creationId xmlns:a16="http://schemas.microsoft.com/office/drawing/2014/main" id="{5D088AB2-AB43-482D-9838-7F94F06F1542}"/>
                  </a:ext>
                </a:extLst>
              </p:cNvPr>
              <p:cNvGrpSpPr/>
              <p:nvPr/>
            </p:nvGrpSpPr>
            <p:grpSpPr>
              <a:xfrm>
                <a:off x="6146637" y="4882780"/>
                <a:ext cx="2695966" cy="532855"/>
                <a:chOff x="4000500" y="1895754"/>
                <a:chExt cx="1000125" cy="2664807"/>
              </a:xfrm>
            </p:grpSpPr>
            <p:sp>
              <p:nvSpPr>
                <p:cNvPr id="108" name="Rectangle: Rounded Corners 107">
                  <a:extLst>
                    <a:ext uri="{FF2B5EF4-FFF2-40B4-BE49-F238E27FC236}">
                      <a16:creationId xmlns:a16="http://schemas.microsoft.com/office/drawing/2014/main" id="{206BD7F7-7DBF-469A-A416-28D33827A4AF}"/>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9" name="Rectangle: Rounded Corners 108">
                  <a:extLst>
                    <a:ext uri="{FF2B5EF4-FFF2-40B4-BE49-F238E27FC236}">
                      <a16:creationId xmlns:a16="http://schemas.microsoft.com/office/drawing/2014/main" id="{A126F1FD-285B-4E86-84C2-7555D3F9FAEF}"/>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kern="0">
                      <a:solidFill>
                        <a:srgbClr val="FFFFFF"/>
                      </a:solidFill>
                      <a:latin typeface="Adobe Clean ExtraBold"/>
                    </a:rPr>
                    <a:t>Communities of experts </a:t>
                  </a:r>
                  <a:br>
                    <a:rPr lang="en-US" sz="1400" kern="0">
                      <a:solidFill>
                        <a:srgbClr val="FFFFFF"/>
                      </a:solidFill>
                      <a:latin typeface="Adobe Clean ExtraBold"/>
                    </a:rPr>
                  </a:br>
                  <a:r>
                    <a:rPr lang="en-US" sz="1400" kern="0">
                      <a:solidFill>
                        <a:srgbClr val="FFFFFF"/>
                      </a:solidFill>
                      <a:latin typeface="Adobe Clean ExtraBold"/>
                    </a:rPr>
                    <a:t>and fellow learners</a:t>
                  </a:r>
                </a:p>
              </p:txBody>
            </p:sp>
          </p:grpSp>
        </p:grpSp>
        <p:grpSp>
          <p:nvGrpSpPr>
            <p:cNvPr id="16" name="Group 15">
              <a:extLst>
                <a:ext uri="{FF2B5EF4-FFF2-40B4-BE49-F238E27FC236}">
                  <a16:creationId xmlns:a16="http://schemas.microsoft.com/office/drawing/2014/main" id="{CA37595F-C125-4331-AAB8-6242796C431C}"/>
                </a:ext>
              </a:extLst>
            </p:cNvPr>
            <p:cNvGrpSpPr/>
            <p:nvPr/>
          </p:nvGrpSpPr>
          <p:grpSpPr>
            <a:xfrm>
              <a:off x="9109036" y="2941094"/>
              <a:ext cx="2695966" cy="2474541"/>
              <a:chOff x="8924855" y="2941094"/>
              <a:chExt cx="2695966" cy="2474541"/>
            </a:xfrm>
          </p:grpSpPr>
          <p:pic>
            <p:nvPicPr>
              <p:cNvPr id="79" name="Picture 78" descr="A screenshot of a social media post&#10;&#10;Description automatically generated">
                <a:extLst>
                  <a:ext uri="{FF2B5EF4-FFF2-40B4-BE49-F238E27FC236}">
                    <a16:creationId xmlns:a16="http://schemas.microsoft.com/office/drawing/2014/main" id="{033E2C93-2D4A-4B2D-BDD5-B1920571B714}"/>
                  </a:ext>
                </a:extLst>
              </p:cNvPr>
              <p:cNvPicPr>
                <a:picLocks noChangeAspect="1"/>
              </p:cNvPicPr>
              <p:nvPr/>
            </p:nvPicPr>
            <p:blipFill>
              <a:blip r:embed="rId9"/>
              <a:stretch>
                <a:fillRect/>
              </a:stretch>
            </p:blipFill>
            <p:spPr>
              <a:xfrm>
                <a:off x="9014111" y="2941094"/>
                <a:ext cx="2532111" cy="1795020"/>
              </a:xfrm>
              <a:prstGeom prst="rect">
                <a:avLst/>
              </a:prstGeom>
            </p:spPr>
          </p:pic>
          <p:grpSp>
            <p:nvGrpSpPr>
              <p:cNvPr id="110" name="Group 109">
                <a:extLst>
                  <a:ext uri="{FF2B5EF4-FFF2-40B4-BE49-F238E27FC236}">
                    <a16:creationId xmlns:a16="http://schemas.microsoft.com/office/drawing/2014/main" id="{12975C98-F861-4004-B9B8-3CB0F8C35870}"/>
                  </a:ext>
                </a:extLst>
              </p:cNvPr>
              <p:cNvGrpSpPr/>
              <p:nvPr/>
            </p:nvGrpSpPr>
            <p:grpSpPr>
              <a:xfrm>
                <a:off x="8924855" y="4882780"/>
                <a:ext cx="2695966" cy="532855"/>
                <a:chOff x="4000500" y="1895754"/>
                <a:chExt cx="1000125" cy="2664807"/>
              </a:xfrm>
            </p:grpSpPr>
            <p:sp>
              <p:nvSpPr>
                <p:cNvPr id="111" name="Rectangle: Rounded Corners 110">
                  <a:extLst>
                    <a:ext uri="{FF2B5EF4-FFF2-40B4-BE49-F238E27FC236}">
                      <a16:creationId xmlns:a16="http://schemas.microsoft.com/office/drawing/2014/main" id="{351454C1-F3C0-41F1-820A-0090B14824FB}"/>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2" name="Rectangle: Rounded Corners 111">
                  <a:extLst>
                    <a:ext uri="{FF2B5EF4-FFF2-40B4-BE49-F238E27FC236}">
                      <a16:creationId xmlns:a16="http://schemas.microsoft.com/office/drawing/2014/main" id="{827F0E85-4733-479A-A0A7-DE84B09F2B5F}"/>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kern="0">
                      <a:solidFill>
                        <a:srgbClr val="FFFFFF"/>
                      </a:solidFill>
                      <a:latin typeface="Adobe Clean ExtraBold"/>
                    </a:rPr>
                    <a:t>Online support</a:t>
                  </a:r>
                </a:p>
              </p:txBody>
            </p:sp>
          </p:grpSp>
        </p:grpSp>
      </p:grpSp>
      <p:grpSp>
        <p:nvGrpSpPr>
          <p:cNvPr id="30" name="Group 29">
            <a:extLst>
              <a:ext uri="{FF2B5EF4-FFF2-40B4-BE49-F238E27FC236}">
                <a16:creationId xmlns:a16="http://schemas.microsoft.com/office/drawing/2014/main" id="{B0CBDE2B-4B7D-419A-85BC-66C64A1C52AB}"/>
              </a:ext>
            </a:extLst>
          </p:cNvPr>
          <p:cNvGrpSpPr/>
          <p:nvPr/>
        </p:nvGrpSpPr>
        <p:grpSpPr>
          <a:xfrm>
            <a:off x="374473" y="5159473"/>
            <a:ext cx="11435118" cy="1106538"/>
            <a:chOff x="374473" y="5245537"/>
            <a:chExt cx="11435118" cy="1106538"/>
          </a:xfrm>
        </p:grpSpPr>
        <p:grpSp>
          <p:nvGrpSpPr>
            <p:cNvPr id="27" name="Group 26">
              <a:extLst>
                <a:ext uri="{FF2B5EF4-FFF2-40B4-BE49-F238E27FC236}">
                  <a16:creationId xmlns:a16="http://schemas.microsoft.com/office/drawing/2014/main" id="{73FEEEF0-94BC-4133-897F-2AC2645CF788}"/>
                </a:ext>
              </a:extLst>
            </p:cNvPr>
            <p:cNvGrpSpPr/>
            <p:nvPr/>
          </p:nvGrpSpPr>
          <p:grpSpPr>
            <a:xfrm>
              <a:off x="6193936" y="5245537"/>
              <a:ext cx="5615655" cy="1106538"/>
              <a:chOff x="5944114" y="5234779"/>
              <a:chExt cx="5615655" cy="1106538"/>
            </a:xfrm>
          </p:grpSpPr>
          <p:grpSp>
            <p:nvGrpSpPr>
              <p:cNvPr id="123" name="Group 122">
                <a:extLst>
                  <a:ext uri="{FF2B5EF4-FFF2-40B4-BE49-F238E27FC236}">
                    <a16:creationId xmlns:a16="http://schemas.microsoft.com/office/drawing/2014/main" id="{B019E9AB-F491-44F5-8E5D-756C1276A32B}"/>
                  </a:ext>
                </a:extLst>
              </p:cNvPr>
              <p:cNvGrpSpPr/>
              <p:nvPr/>
            </p:nvGrpSpPr>
            <p:grpSpPr>
              <a:xfrm rot="16200000">
                <a:off x="8198673" y="2980220"/>
                <a:ext cx="1106538" cy="5615655"/>
                <a:chOff x="4000500" y="1895754"/>
                <a:chExt cx="1000125" cy="2664807"/>
              </a:xfrm>
            </p:grpSpPr>
            <p:sp>
              <p:nvSpPr>
                <p:cNvPr id="130" name="Rectangle: Rounded Corners 129">
                  <a:extLst>
                    <a:ext uri="{FF2B5EF4-FFF2-40B4-BE49-F238E27FC236}">
                      <a16:creationId xmlns:a16="http://schemas.microsoft.com/office/drawing/2014/main" id="{1D0A2112-9352-462B-881A-E2D3E7EA0EF4}"/>
                    </a:ext>
                  </a:extLst>
                </p:cNvPr>
                <p:cNvSpPr/>
                <p:nvPr/>
              </p:nvSpPr>
              <p:spPr>
                <a:xfrm>
                  <a:off x="4000500" y="1895754"/>
                  <a:ext cx="1000125" cy="2664807"/>
                </a:xfrm>
                <a:prstGeom prst="roundRect">
                  <a:avLst>
                    <a:gd name="adj" fmla="val 50000"/>
                  </a:avLst>
                </a:prstGeom>
                <a:solidFill>
                  <a:srgbClr val="F4F6F8"/>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31" name="Rectangle: Rounded Corners 130">
                  <a:extLst>
                    <a:ext uri="{FF2B5EF4-FFF2-40B4-BE49-F238E27FC236}">
                      <a16:creationId xmlns:a16="http://schemas.microsoft.com/office/drawing/2014/main" id="{73B6D0CC-44FB-4F6B-B17D-B37E5F90CCC6}"/>
                    </a:ext>
                  </a:extLst>
                </p:cNvPr>
                <p:cNvSpPr/>
                <p:nvPr/>
              </p:nvSpPr>
              <p:spPr>
                <a:xfrm>
                  <a:off x="4000500" y="1895754"/>
                  <a:ext cx="1000125" cy="2664807"/>
                </a:xfrm>
                <a:prstGeom prst="roundRect">
                  <a:avLst>
                    <a:gd name="adj" fmla="val 50000"/>
                  </a:avLst>
                </a:prstGeom>
                <a:solidFill>
                  <a:srgbClr val="F4F6F8">
                    <a:alpha val="10000"/>
                  </a:srgbClr>
                </a:solidFill>
                <a:ln>
                  <a:noFill/>
                </a:ln>
                <a:effectLst>
                  <a:outerShdw blurRad="50800" dist="38100" dir="2700000" algn="tl" rotWithShape="0">
                    <a:prstClr val="black">
                      <a:alpha val="1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grpSp>
            <p:nvGrpSpPr>
              <p:cNvPr id="124" name="Group 123">
                <a:extLst>
                  <a:ext uri="{FF2B5EF4-FFF2-40B4-BE49-F238E27FC236}">
                    <a16:creationId xmlns:a16="http://schemas.microsoft.com/office/drawing/2014/main" id="{A515AF5E-296F-48A3-B89C-BE6208DC816E}"/>
                  </a:ext>
                </a:extLst>
              </p:cNvPr>
              <p:cNvGrpSpPr/>
              <p:nvPr/>
            </p:nvGrpSpPr>
            <p:grpSpPr>
              <a:xfrm>
                <a:off x="6129243" y="5336614"/>
                <a:ext cx="902866" cy="902866"/>
                <a:chOff x="698214" y="1577347"/>
                <a:chExt cx="1951666" cy="1951666"/>
              </a:xfrm>
            </p:grpSpPr>
            <p:grpSp>
              <p:nvGrpSpPr>
                <p:cNvPr id="126" name="Group 125">
                  <a:extLst>
                    <a:ext uri="{FF2B5EF4-FFF2-40B4-BE49-F238E27FC236}">
                      <a16:creationId xmlns:a16="http://schemas.microsoft.com/office/drawing/2014/main" id="{F131FAB9-B730-47E4-B57F-B13A69B55E2B}"/>
                    </a:ext>
                  </a:extLst>
                </p:cNvPr>
                <p:cNvGrpSpPr/>
                <p:nvPr/>
              </p:nvGrpSpPr>
              <p:grpSpPr>
                <a:xfrm>
                  <a:off x="698214" y="1577347"/>
                  <a:ext cx="1951666" cy="1951666"/>
                  <a:chOff x="5378677" y="2730500"/>
                  <a:chExt cx="2095500" cy="2095500"/>
                </a:xfrm>
              </p:grpSpPr>
              <p:sp>
                <p:nvSpPr>
                  <p:cNvPr id="128" name="Oval 127">
                    <a:extLst>
                      <a:ext uri="{FF2B5EF4-FFF2-40B4-BE49-F238E27FC236}">
                        <a16:creationId xmlns:a16="http://schemas.microsoft.com/office/drawing/2014/main" id="{41408FD4-C0C8-487E-AF71-E2DE56C14D9D}"/>
                      </a:ext>
                    </a:extLst>
                  </p:cNvPr>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29" name="Oval 128">
                    <a:extLst>
                      <a:ext uri="{FF2B5EF4-FFF2-40B4-BE49-F238E27FC236}">
                        <a16:creationId xmlns:a16="http://schemas.microsoft.com/office/drawing/2014/main" id="{E07B6815-FA24-498C-A321-3E8202F2BFA7}"/>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7" name="Oval 126">
                  <a:extLst>
                    <a:ext uri="{FF2B5EF4-FFF2-40B4-BE49-F238E27FC236}">
                      <a16:creationId xmlns:a16="http://schemas.microsoft.com/office/drawing/2014/main" id="{4CC35FDD-7E03-4C35-9C1C-A03B95A608F0}"/>
                    </a:ext>
                  </a:extLst>
                </p:cNvPr>
                <p:cNvSpPr/>
                <p:nvPr/>
              </p:nvSpPr>
              <p:spPr>
                <a:xfrm>
                  <a:off x="838053" y="1717186"/>
                  <a:ext cx="1671988" cy="1671988"/>
                </a:xfrm>
                <a:prstGeom prst="ellipse">
                  <a:avLst/>
                </a:prstGeom>
                <a:solidFill>
                  <a:schemeClr val="tx1"/>
                </a:soli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5" name="Rectangle 124">
                <a:extLst>
                  <a:ext uri="{FF2B5EF4-FFF2-40B4-BE49-F238E27FC236}">
                    <a16:creationId xmlns:a16="http://schemas.microsoft.com/office/drawing/2014/main" id="{FD63EC46-EF57-4680-99AF-7482E9ACF377}"/>
                  </a:ext>
                </a:extLst>
              </p:cNvPr>
              <p:cNvSpPr/>
              <p:nvPr/>
            </p:nvSpPr>
            <p:spPr>
              <a:xfrm>
                <a:off x="7117083" y="5430068"/>
                <a:ext cx="3958487" cy="374461"/>
              </a:xfrm>
              <a:prstGeom prst="rect">
                <a:avLst/>
              </a:prstGeom>
            </p:spPr>
            <p:txBody>
              <a:bodyPr wrap="square">
                <a:spAutoFit/>
              </a:bodyPr>
              <a:lstStyle/>
              <a:p>
                <a:pPr>
                  <a:lnSpc>
                    <a:spcPts val="2200"/>
                  </a:lnSpc>
                  <a:defRPr/>
                </a:pPr>
                <a:r>
                  <a:rPr lang="en-US" sz="2000" b="1">
                    <a:solidFill>
                      <a:srgbClr val="000000"/>
                    </a:solidFill>
                    <a:latin typeface="Adobe Clean"/>
                  </a:rPr>
                  <a:t>Experience League is MOBILE!</a:t>
                </a:r>
              </a:p>
            </p:txBody>
          </p:sp>
          <p:pic>
            <p:nvPicPr>
              <p:cNvPr id="24" name="Graphic 23">
                <a:extLst>
                  <a:ext uri="{FF2B5EF4-FFF2-40B4-BE49-F238E27FC236}">
                    <a16:creationId xmlns:a16="http://schemas.microsoft.com/office/drawing/2014/main" id="{BE7666FA-8700-45B0-9A1A-323BF23990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6310" y="5538328"/>
                <a:ext cx="297978" cy="498789"/>
              </a:xfrm>
              <a:prstGeom prst="rect">
                <a:avLst/>
              </a:prstGeom>
            </p:spPr>
          </p:pic>
        </p:grpSp>
        <p:grpSp>
          <p:nvGrpSpPr>
            <p:cNvPr id="29" name="Group 28">
              <a:extLst>
                <a:ext uri="{FF2B5EF4-FFF2-40B4-BE49-F238E27FC236}">
                  <a16:creationId xmlns:a16="http://schemas.microsoft.com/office/drawing/2014/main" id="{A0B69EC7-0E04-4596-A8F7-CAAAABB834E9}"/>
                </a:ext>
              </a:extLst>
            </p:cNvPr>
            <p:cNvGrpSpPr/>
            <p:nvPr/>
          </p:nvGrpSpPr>
          <p:grpSpPr>
            <a:xfrm>
              <a:off x="374473" y="5245537"/>
              <a:ext cx="5615658" cy="1106538"/>
              <a:chOff x="382413" y="5234779"/>
              <a:chExt cx="5615658" cy="1106538"/>
            </a:xfrm>
          </p:grpSpPr>
          <p:grpSp>
            <p:nvGrpSpPr>
              <p:cNvPr id="113" name="Group 112">
                <a:extLst>
                  <a:ext uri="{FF2B5EF4-FFF2-40B4-BE49-F238E27FC236}">
                    <a16:creationId xmlns:a16="http://schemas.microsoft.com/office/drawing/2014/main" id="{3385FA19-E422-400C-8542-268CC4C7C61D}"/>
                  </a:ext>
                </a:extLst>
              </p:cNvPr>
              <p:cNvGrpSpPr/>
              <p:nvPr/>
            </p:nvGrpSpPr>
            <p:grpSpPr>
              <a:xfrm rot="16200000">
                <a:off x="2636973" y="2980219"/>
                <a:ext cx="1106538" cy="5615658"/>
                <a:chOff x="4000500" y="1895754"/>
                <a:chExt cx="1000125" cy="2664807"/>
              </a:xfrm>
            </p:grpSpPr>
            <p:sp>
              <p:nvSpPr>
                <p:cNvPr id="114" name="Rectangle: Rounded Corners 113">
                  <a:extLst>
                    <a:ext uri="{FF2B5EF4-FFF2-40B4-BE49-F238E27FC236}">
                      <a16:creationId xmlns:a16="http://schemas.microsoft.com/office/drawing/2014/main" id="{5BD63B6B-FFB1-45EA-A055-872CB7AB2574}"/>
                    </a:ext>
                  </a:extLst>
                </p:cNvPr>
                <p:cNvSpPr/>
                <p:nvPr/>
              </p:nvSpPr>
              <p:spPr>
                <a:xfrm>
                  <a:off x="4000500" y="1895754"/>
                  <a:ext cx="1000125" cy="2664807"/>
                </a:xfrm>
                <a:prstGeom prst="roundRect">
                  <a:avLst>
                    <a:gd name="adj" fmla="val 50000"/>
                  </a:avLst>
                </a:prstGeom>
                <a:solidFill>
                  <a:srgbClr val="F4F6F8"/>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15" name="Rectangle: Rounded Corners 114">
                  <a:extLst>
                    <a:ext uri="{FF2B5EF4-FFF2-40B4-BE49-F238E27FC236}">
                      <a16:creationId xmlns:a16="http://schemas.microsoft.com/office/drawing/2014/main" id="{F209FD07-CFF0-48B0-9128-E7035093F140}"/>
                    </a:ext>
                  </a:extLst>
                </p:cNvPr>
                <p:cNvSpPr/>
                <p:nvPr/>
              </p:nvSpPr>
              <p:spPr>
                <a:xfrm>
                  <a:off x="4000500" y="1895754"/>
                  <a:ext cx="1000125" cy="2664807"/>
                </a:xfrm>
                <a:prstGeom prst="roundRect">
                  <a:avLst>
                    <a:gd name="adj" fmla="val 50000"/>
                  </a:avLst>
                </a:prstGeom>
                <a:solidFill>
                  <a:srgbClr val="F4F6F8">
                    <a:alpha val="10000"/>
                  </a:srgbClr>
                </a:solidFill>
                <a:ln>
                  <a:noFill/>
                </a:ln>
                <a:effectLst>
                  <a:outerShdw blurRad="50800" dist="38100" dir="2700000" algn="tl" rotWithShape="0">
                    <a:prstClr val="black">
                      <a:alpha val="1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grpSp>
            <p:nvGrpSpPr>
              <p:cNvPr id="116" name="Group 115">
                <a:extLst>
                  <a:ext uri="{FF2B5EF4-FFF2-40B4-BE49-F238E27FC236}">
                    <a16:creationId xmlns:a16="http://schemas.microsoft.com/office/drawing/2014/main" id="{D809EA67-7586-4922-B9FD-0E708EDEABA6}"/>
                  </a:ext>
                </a:extLst>
              </p:cNvPr>
              <p:cNvGrpSpPr/>
              <p:nvPr/>
            </p:nvGrpSpPr>
            <p:grpSpPr>
              <a:xfrm>
                <a:off x="567540" y="5336614"/>
                <a:ext cx="902866" cy="902866"/>
                <a:chOff x="698214" y="1577347"/>
                <a:chExt cx="1951666" cy="1951666"/>
              </a:xfrm>
            </p:grpSpPr>
            <p:grpSp>
              <p:nvGrpSpPr>
                <p:cNvPr id="117" name="Group 116">
                  <a:extLst>
                    <a:ext uri="{FF2B5EF4-FFF2-40B4-BE49-F238E27FC236}">
                      <a16:creationId xmlns:a16="http://schemas.microsoft.com/office/drawing/2014/main" id="{7C108A9D-0C5E-4085-936D-D54C25E2CE21}"/>
                    </a:ext>
                  </a:extLst>
                </p:cNvPr>
                <p:cNvGrpSpPr/>
                <p:nvPr/>
              </p:nvGrpSpPr>
              <p:grpSpPr>
                <a:xfrm>
                  <a:off x="698214" y="1577347"/>
                  <a:ext cx="1951666" cy="1951666"/>
                  <a:chOff x="5378677" y="2730500"/>
                  <a:chExt cx="2095500" cy="2095500"/>
                </a:xfrm>
              </p:grpSpPr>
              <p:sp>
                <p:nvSpPr>
                  <p:cNvPr id="119" name="Oval 118">
                    <a:extLst>
                      <a:ext uri="{FF2B5EF4-FFF2-40B4-BE49-F238E27FC236}">
                        <a16:creationId xmlns:a16="http://schemas.microsoft.com/office/drawing/2014/main" id="{28544011-5523-43A7-A20F-57DF0577739F}"/>
                      </a:ext>
                    </a:extLst>
                  </p:cNvPr>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20" name="Oval 119">
                    <a:extLst>
                      <a:ext uri="{FF2B5EF4-FFF2-40B4-BE49-F238E27FC236}">
                        <a16:creationId xmlns:a16="http://schemas.microsoft.com/office/drawing/2014/main" id="{D2E59A03-6FC9-4642-A436-E7B03C2D66B2}"/>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18" name="Oval 117">
                  <a:extLst>
                    <a:ext uri="{FF2B5EF4-FFF2-40B4-BE49-F238E27FC236}">
                      <a16:creationId xmlns:a16="http://schemas.microsoft.com/office/drawing/2014/main" id="{4F51BEF5-65D3-4453-A170-80F4F6A093CE}"/>
                    </a:ext>
                  </a:extLst>
                </p:cNvPr>
                <p:cNvSpPr/>
                <p:nvPr/>
              </p:nvSpPr>
              <p:spPr>
                <a:xfrm>
                  <a:off x="838053" y="1717186"/>
                  <a:ext cx="1671988" cy="1671988"/>
                </a:xfrm>
                <a:prstGeom prst="ellipse">
                  <a:avLst/>
                </a:prstGeom>
                <a:solidFill>
                  <a:schemeClr val="tx1"/>
                </a:soli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1" name="Rectangle 120">
                <a:extLst>
                  <a:ext uri="{FF2B5EF4-FFF2-40B4-BE49-F238E27FC236}">
                    <a16:creationId xmlns:a16="http://schemas.microsoft.com/office/drawing/2014/main" id="{A58B459E-5D8D-414C-B65F-F903E1B27F36}"/>
                  </a:ext>
                </a:extLst>
              </p:cNvPr>
              <p:cNvSpPr/>
              <p:nvPr/>
            </p:nvSpPr>
            <p:spPr>
              <a:xfrm>
                <a:off x="1555380" y="5430068"/>
                <a:ext cx="3958487" cy="656590"/>
              </a:xfrm>
              <a:prstGeom prst="rect">
                <a:avLst/>
              </a:prstGeom>
            </p:spPr>
            <p:txBody>
              <a:bodyPr wrap="square">
                <a:spAutoFit/>
              </a:bodyPr>
              <a:lstStyle/>
              <a:p>
                <a:pPr>
                  <a:lnSpc>
                    <a:spcPts val="2200"/>
                  </a:lnSpc>
                  <a:defRPr/>
                </a:pPr>
                <a:r>
                  <a:rPr lang="en-US" sz="2000" b="1">
                    <a:solidFill>
                      <a:srgbClr val="000000"/>
                    </a:solidFill>
                    <a:latin typeface="Adobe Clean"/>
                  </a:rPr>
                  <a:t>Experience League is GLOBAL!</a:t>
                </a:r>
              </a:p>
              <a:p>
                <a:pPr>
                  <a:lnSpc>
                    <a:spcPts val="2200"/>
                  </a:lnSpc>
                  <a:defRPr/>
                </a:pPr>
                <a:r>
                  <a:rPr lang="en-US" sz="2000" b="1">
                    <a:solidFill>
                      <a:srgbClr val="000000"/>
                    </a:solidFill>
                    <a:latin typeface="Adobe Clean"/>
                  </a:rPr>
                  <a:t>(12 languages)</a:t>
                </a:r>
              </a:p>
            </p:txBody>
          </p:sp>
          <p:pic>
            <p:nvPicPr>
              <p:cNvPr id="26" name="Graphic 25">
                <a:extLst>
                  <a:ext uri="{FF2B5EF4-FFF2-40B4-BE49-F238E27FC236}">
                    <a16:creationId xmlns:a16="http://schemas.microsoft.com/office/drawing/2014/main" id="{6B7AC567-45E2-4C1D-AEBF-82F97D626C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5609" y="5554359"/>
                <a:ext cx="466725" cy="466725"/>
              </a:xfrm>
              <a:prstGeom prst="rect">
                <a:avLst/>
              </a:prstGeom>
            </p:spPr>
          </p:pic>
        </p:grpSp>
      </p:grpSp>
      <p:pic>
        <p:nvPicPr>
          <p:cNvPr id="68" name="Content Placeholder 8" descr="A screenshot of a cell phone&#10;&#10;Description automatically generated">
            <a:extLst>
              <a:ext uri="{FF2B5EF4-FFF2-40B4-BE49-F238E27FC236}">
                <a16:creationId xmlns:a16="http://schemas.microsoft.com/office/drawing/2014/main" id="{8AB98F9D-149B-BB42-B717-24403D67B9BF}"/>
              </a:ext>
            </a:extLst>
          </p:cNvPr>
          <p:cNvPicPr>
            <a:picLocks noChangeAspect="1"/>
          </p:cNvPicPr>
          <p:nvPr/>
        </p:nvPicPr>
        <p:blipFill rotWithShape="1">
          <a:blip r:embed="rId14"/>
          <a:srcRect b="76612"/>
          <a:stretch/>
        </p:blipFill>
        <p:spPr>
          <a:xfrm>
            <a:off x="506048" y="2466551"/>
            <a:ext cx="2480221" cy="1497691"/>
          </a:xfrm>
          <a:prstGeom prst="rect">
            <a:avLst/>
          </a:prstGeom>
          <a:ln w="3175">
            <a:solidFill>
              <a:schemeClr val="bg1">
                <a:lumMod val="65000"/>
              </a:schemeClr>
            </a:solidFill>
          </a:ln>
          <a:effectLst/>
        </p:spPr>
      </p:pic>
      <p:pic>
        <p:nvPicPr>
          <p:cNvPr id="70" name="Picture 69" descr="A screenshot of a cell phone&#10;&#10;Description automatically generated">
            <a:extLst>
              <a:ext uri="{FF2B5EF4-FFF2-40B4-BE49-F238E27FC236}">
                <a16:creationId xmlns:a16="http://schemas.microsoft.com/office/drawing/2014/main" id="{B3FD7ECB-4C5A-A546-B223-9A4794B8BC25}"/>
              </a:ext>
            </a:extLst>
          </p:cNvPr>
          <p:cNvPicPr>
            <a:picLocks noChangeAspect="1"/>
          </p:cNvPicPr>
          <p:nvPr/>
        </p:nvPicPr>
        <p:blipFill rotWithShape="1">
          <a:blip r:embed="rId15"/>
          <a:srcRect t="-1" b="71176"/>
          <a:stretch/>
        </p:blipFill>
        <p:spPr>
          <a:xfrm>
            <a:off x="3354580" y="2466552"/>
            <a:ext cx="2571660" cy="1510400"/>
          </a:xfrm>
          <a:prstGeom prst="rect">
            <a:avLst/>
          </a:prstGeom>
          <a:ln>
            <a:solidFill>
              <a:schemeClr val="bg1">
                <a:lumMod val="65000"/>
              </a:schemeClr>
            </a:solidFill>
          </a:ln>
        </p:spPr>
      </p:pic>
      <p:pic>
        <p:nvPicPr>
          <p:cNvPr id="71" name="Picture 70" descr="A screenshot of a cell phone&#10;&#10;Description automatically generated">
            <a:extLst>
              <a:ext uri="{FF2B5EF4-FFF2-40B4-BE49-F238E27FC236}">
                <a16:creationId xmlns:a16="http://schemas.microsoft.com/office/drawing/2014/main" id="{10C68E78-DF96-CD41-A287-D32ED5DEB1DC}"/>
              </a:ext>
            </a:extLst>
          </p:cNvPr>
          <p:cNvPicPr>
            <a:picLocks noChangeAspect="1"/>
          </p:cNvPicPr>
          <p:nvPr/>
        </p:nvPicPr>
        <p:blipFill rotWithShape="1">
          <a:blip r:embed="rId16"/>
          <a:srcRect b="26680"/>
          <a:stretch/>
        </p:blipFill>
        <p:spPr>
          <a:xfrm>
            <a:off x="6254507" y="2455447"/>
            <a:ext cx="2495955" cy="1528016"/>
          </a:xfrm>
          <a:prstGeom prst="rect">
            <a:avLst/>
          </a:prstGeom>
          <a:ln>
            <a:solidFill>
              <a:schemeClr val="bg1">
                <a:lumMod val="65000"/>
              </a:schemeClr>
            </a:solidFill>
          </a:ln>
        </p:spPr>
      </p:pic>
      <p:pic>
        <p:nvPicPr>
          <p:cNvPr id="72" name="Picture 71" descr="A screenshot of a cell phone&#10;&#10;Description automatically generated">
            <a:extLst>
              <a:ext uri="{FF2B5EF4-FFF2-40B4-BE49-F238E27FC236}">
                <a16:creationId xmlns:a16="http://schemas.microsoft.com/office/drawing/2014/main" id="{3CC32A0F-AB17-4E4D-9C67-1C86BEAD5064}"/>
              </a:ext>
            </a:extLst>
          </p:cNvPr>
          <p:cNvPicPr>
            <a:picLocks noChangeAspect="1"/>
          </p:cNvPicPr>
          <p:nvPr/>
        </p:nvPicPr>
        <p:blipFill rotWithShape="1">
          <a:blip r:embed="rId17"/>
          <a:srcRect b="62476"/>
          <a:stretch/>
        </p:blipFill>
        <p:spPr>
          <a:xfrm>
            <a:off x="9239858" y="2477574"/>
            <a:ext cx="2461560" cy="1472814"/>
          </a:xfrm>
          <a:prstGeom prst="rect">
            <a:avLst/>
          </a:prstGeom>
          <a:ln>
            <a:solidFill>
              <a:schemeClr val="bg1">
                <a:lumMod val="65000"/>
              </a:schemeClr>
            </a:solidFill>
          </a:ln>
        </p:spPr>
      </p:pic>
    </p:spTree>
    <p:extLst>
      <p:ext uri="{BB962C8B-B14F-4D97-AF65-F5344CB8AC3E}">
        <p14:creationId xmlns:p14="http://schemas.microsoft.com/office/powerpoint/2010/main" val="147807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47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F99987C-19A5-4EB0-B326-2122DC786874}"/>
              </a:ext>
            </a:extLst>
          </p:cNvPr>
          <p:cNvSpPr>
            <a:spLocks noGrp="1"/>
          </p:cNvSpPr>
          <p:nvPr>
            <p:ph sz="quarter" idx="12"/>
          </p:nvPr>
        </p:nvSpPr>
        <p:spPr>
          <a:xfrm>
            <a:off x="794787" y="2796819"/>
            <a:ext cx="7023751" cy="1394267"/>
          </a:xfrm>
        </p:spPr>
        <p:txBody>
          <a:bodyPr/>
          <a:lstStyle/>
          <a:p>
            <a:r>
              <a:rPr lang="en-US"/>
              <a:t>Premier Support</a:t>
            </a:r>
          </a:p>
          <a:p>
            <a:pPr>
              <a:lnSpc>
                <a:spcPct val="100000"/>
              </a:lnSpc>
            </a:pPr>
            <a:r>
              <a:rPr lang="en-US" sz="2000" b="0"/>
              <a:t>Offerings: </a:t>
            </a:r>
            <a:r>
              <a:rPr lang="en-US" sz="2000" b="0" u="sng"/>
              <a:t>Business Support  |  Enterprise Support  |  Elite Support</a:t>
            </a:r>
          </a:p>
        </p:txBody>
      </p:sp>
    </p:spTree>
    <p:extLst>
      <p:ext uri="{BB962C8B-B14F-4D97-AF65-F5344CB8AC3E}">
        <p14:creationId xmlns:p14="http://schemas.microsoft.com/office/powerpoint/2010/main" val="347946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CE97005C-074E-4CB5-9B9F-F996C8FE9650}"/>
              </a:ext>
            </a:extLst>
          </p:cNvPr>
          <p:cNvSpPr>
            <a:spLocks noGrp="1"/>
          </p:cNvSpPr>
          <p:nvPr>
            <p:ph type="title"/>
          </p:nvPr>
        </p:nvSpPr>
        <p:spPr>
          <a:xfrm>
            <a:off x="909189" y="312663"/>
            <a:ext cx="7951587" cy="646189"/>
          </a:xfrm>
          <a:prstGeom prst="rect">
            <a:avLst/>
          </a:prstGeom>
        </p:spPr>
        <p:txBody>
          <a:bodyPr/>
          <a:lstStyle/>
          <a:p>
            <a:r>
              <a:rPr lang="en-US" sz="1800">
                <a:latin typeface="Adobe Clean ExtraBold" panose="020B0903020404020204" pitchFamily="34" charset="0"/>
              </a:rPr>
              <a:t>Adobe Experience Cloud: </a:t>
            </a:r>
            <a:r>
              <a:rPr lang="en-US" sz="1800">
                <a:solidFill>
                  <a:srgbClr val="1A1A1A"/>
                </a:solidFill>
                <a:latin typeface="Adobe Clean SemiLight" panose="020B0403020404020204" pitchFamily="34" charset="0"/>
              </a:rPr>
              <a:t>An integrated set of solutions to build campaigns, manage your advertising, and gain deep intelligence about your business. </a:t>
            </a:r>
            <a:r>
              <a:rPr lang="en-US" sz="1600">
                <a:solidFill>
                  <a:srgbClr val="F8271A"/>
                </a:solidFill>
                <a:latin typeface="Adobe Clean SemiLight" panose="020B0403020404020204" pitchFamily="34" charset="0"/>
                <a:hlinkClick r:id="rId3">
                  <a:extLst>
                    <a:ext uri="{A12FA001-AC4F-418D-AE19-62706E023703}">
                      <ahyp:hlinkClr xmlns:ahyp="http://schemas.microsoft.com/office/drawing/2018/hyperlinkcolor" val="tx"/>
                    </a:ext>
                  </a:extLst>
                </a:hlinkClick>
              </a:rPr>
              <a:t>Learn more</a:t>
            </a:r>
            <a:endParaRPr lang="en-US" sz="1600">
              <a:solidFill>
                <a:srgbClr val="F8271A"/>
              </a:solidFill>
              <a:latin typeface="Adobe Clean SemiLight" panose="020B0403020404020204" pitchFamily="34" charset="0"/>
            </a:endParaRPr>
          </a:p>
        </p:txBody>
      </p:sp>
      <p:sp>
        <p:nvSpPr>
          <p:cNvPr id="128" name="TextBox 127">
            <a:extLst>
              <a:ext uri="{FF2B5EF4-FFF2-40B4-BE49-F238E27FC236}">
                <a16:creationId xmlns:a16="http://schemas.microsoft.com/office/drawing/2014/main" id="{B1FE2FAA-69FC-4A12-A18A-9228E9B82B3E}"/>
              </a:ext>
            </a:extLst>
          </p:cNvPr>
          <p:cNvSpPr txBox="1"/>
          <p:nvPr/>
        </p:nvSpPr>
        <p:spPr>
          <a:xfrm>
            <a:off x="9212904" y="410051"/>
            <a:ext cx="2800992" cy="307777"/>
          </a:xfrm>
          <a:prstGeom prst="rect">
            <a:avLst/>
          </a:prstGeom>
          <a:noFill/>
        </p:spPr>
        <p:txBody>
          <a:bodyPr wrap="square" rtlCol="0">
            <a:spAutoFit/>
          </a:bodyPr>
          <a:lstStyle/>
          <a:p>
            <a:pPr algn="ctr"/>
            <a:r>
              <a:rPr lang="en-US" sz="1400">
                <a:solidFill>
                  <a:srgbClr val="F8271A"/>
                </a:solidFill>
                <a:latin typeface="Adobe Clean ExtraBold" panose="020B0903020404020204" pitchFamily="34" charset="0"/>
                <a:hlinkClick r:id="rId4">
                  <a:extLst>
                    <a:ext uri="{A12FA001-AC4F-418D-AE19-62706E023703}">
                      <ahyp:hlinkClr xmlns:ahyp="http://schemas.microsoft.com/office/drawing/2018/hyperlinkcolor" val="tx"/>
                    </a:ext>
                  </a:extLst>
                </a:hlinkClick>
              </a:rPr>
              <a:t>Adobe Experience Cloud Tutorials</a:t>
            </a:r>
            <a:endParaRPr lang="en-US" sz="1400">
              <a:solidFill>
                <a:srgbClr val="F8271A"/>
              </a:solidFill>
              <a:latin typeface="Adobe Clean ExtraBold" panose="020B0903020404020204" pitchFamily="34" charset="0"/>
            </a:endParaRPr>
          </a:p>
        </p:txBody>
      </p:sp>
      <p:cxnSp>
        <p:nvCxnSpPr>
          <p:cNvPr id="17" name="Straight Connector 16">
            <a:extLst>
              <a:ext uri="{FF2B5EF4-FFF2-40B4-BE49-F238E27FC236}">
                <a16:creationId xmlns:a16="http://schemas.microsoft.com/office/drawing/2014/main" id="{49C22E29-6F6E-4A08-9AE8-A4635C79A587}"/>
              </a:ext>
            </a:extLst>
          </p:cNvPr>
          <p:cNvCxnSpPr>
            <a:cxnSpLocks/>
          </p:cNvCxnSpPr>
          <p:nvPr/>
        </p:nvCxnSpPr>
        <p:spPr>
          <a:xfrm>
            <a:off x="8989330" y="333645"/>
            <a:ext cx="0" cy="4357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white letter on a red background&#10;&#10;Description automatically generated">
            <a:extLst>
              <a:ext uri="{FF2B5EF4-FFF2-40B4-BE49-F238E27FC236}">
                <a16:creationId xmlns:a16="http://schemas.microsoft.com/office/drawing/2014/main" id="{197CD8B4-B59F-4086-A770-86477A1EB66E}"/>
              </a:ext>
            </a:extLst>
          </p:cNvPr>
          <p:cNvPicPr>
            <a:picLocks noChangeAspect="1"/>
          </p:cNvPicPr>
          <p:nvPr/>
        </p:nvPicPr>
        <p:blipFill>
          <a:blip r:embed="rId5"/>
          <a:stretch>
            <a:fillRect/>
          </a:stretch>
        </p:blipFill>
        <p:spPr>
          <a:xfrm>
            <a:off x="291466" y="290429"/>
            <a:ext cx="608359" cy="608359"/>
          </a:xfrm>
          <a:prstGeom prst="rect">
            <a:avLst/>
          </a:prstGeom>
        </p:spPr>
      </p:pic>
      <p:sp>
        <p:nvSpPr>
          <p:cNvPr id="57" name="Rectangle 56">
            <a:extLst>
              <a:ext uri="{FF2B5EF4-FFF2-40B4-BE49-F238E27FC236}">
                <a16:creationId xmlns:a16="http://schemas.microsoft.com/office/drawing/2014/main" id="{D04F022B-0501-4239-8DB3-FD5F0C5C2719}"/>
              </a:ext>
            </a:extLst>
          </p:cNvPr>
          <p:cNvSpPr/>
          <p:nvPr/>
        </p:nvSpPr>
        <p:spPr>
          <a:xfrm>
            <a:off x="289878" y="4017411"/>
            <a:ext cx="5652134"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en-US" kern="0">
                <a:solidFill>
                  <a:srgbClr val="FFFFFF"/>
                </a:solidFill>
                <a:latin typeface="Adobe Clean SemiLight" panose="020B0403020404020204" pitchFamily="34" charset="0"/>
              </a:rPr>
              <a:t>             </a:t>
            </a:r>
          </a:p>
        </p:txBody>
      </p:sp>
      <p:sp>
        <p:nvSpPr>
          <p:cNvPr id="58" name="Rectangle 57">
            <a:extLst>
              <a:ext uri="{FF2B5EF4-FFF2-40B4-BE49-F238E27FC236}">
                <a16:creationId xmlns:a16="http://schemas.microsoft.com/office/drawing/2014/main" id="{48DC313C-424D-437F-833B-2DAEDEC4E535}"/>
              </a:ext>
            </a:extLst>
          </p:cNvPr>
          <p:cNvSpPr/>
          <p:nvPr/>
        </p:nvSpPr>
        <p:spPr>
          <a:xfrm>
            <a:off x="6046100" y="4017411"/>
            <a:ext cx="5852847"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en-US" kern="0">
                <a:solidFill>
                  <a:srgbClr val="FFFFFF"/>
                </a:solidFill>
                <a:latin typeface="Adobe Clean SemiLight" panose="020B0403020404020204" pitchFamily="34" charset="0"/>
              </a:rPr>
              <a:t>             </a:t>
            </a:r>
          </a:p>
        </p:txBody>
      </p:sp>
      <p:grpSp>
        <p:nvGrpSpPr>
          <p:cNvPr id="59" name="Group 58">
            <a:extLst>
              <a:ext uri="{FF2B5EF4-FFF2-40B4-BE49-F238E27FC236}">
                <a16:creationId xmlns:a16="http://schemas.microsoft.com/office/drawing/2014/main" id="{9DE6EA4E-9415-423F-A2BD-77E5788FE0E9}"/>
              </a:ext>
            </a:extLst>
          </p:cNvPr>
          <p:cNvGrpSpPr/>
          <p:nvPr/>
        </p:nvGrpSpPr>
        <p:grpSpPr>
          <a:xfrm>
            <a:off x="1021365" y="5048492"/>
            <a:ext cx="4189161" cy="461665"/>
            <a:chOff x="1091966" y="5048492"/>
            <a:chExt cx="4189161" cy="461665"/>
          </a:xfrm>
        </p:grpSpPr>
        <p:pic>
          <p:nvPicPr>
            <p:cNvPr id="61" name="Picture 60" descr="Logo, icon&#10;&#10;Description automatically generated">
              <a:extLst>
                <a:ext uri="{FF2B5EF4-FFF2-40B4-BE49-F238E27FC236}">
                  <a16:creationId xmlns:a16="http://schemas.microsoft.com/office/drawing/2014/main" id="{0508DB7A-4579-4776-B965-9C62092026AF}"/>
                </a:ext>
              </a:extLst>
            </p:cNvPr>
            <p:cNvPicPr>
              <a:picLocks noChangeAspect="1"/>
            </p:cNvPicPr>
            <p:nvPr/>
          </p:nvPicPr>
          <p:blipFill>
            <a:blip r:embed="rId6"/>
            <a:stretch>
              <a:fillRect/>
            </a:stretch>
          </p:blipFill>
          <p:spPr>
            <a:xfrm>
              <a:off x="1091966" y="5048492"/>
              <a:ext cx="473502" cy="461665"/>
            </a:xfrm>
            <a:prstGeom prst="rect">
              <a:avLst/>
            </a:prstGeom>
            <a:effectLst>
              <a:outerShdw blurRad="63500" sx="102000" sy="102000" algn="ctr" rotWithShape="0">
                <a:prstClr val="black">
                  <a:alpha val="40000"/>
                </a:prstClr>
              </a:outerShdw>
            </a:effectLst>
          </p:spPr>
        </p:pic>
        <p:pic>
          <p:nvPicPr>
            <p:cNvPr id="64" name="Picture 63" descr="Logo, icon&#10;&#10;Description automatically generated">
              <a:extLst>
                <a:ext uri="{FF2B5EF4-FFF2-40B4-BE49-F238E27FC236}">
                  <a16:creationId xmlns:a16="http://schemas.microsoft.com/office/drawing/2014/main" id="{74DB26C6-B377-421F-83AE-C1B633672E89}"/>
                </a:ext>
              </a:extLst>
            </p:cNvPr>
            <p:cNvPicPr>
              <a:picLocks noChangeAspect="1"/>
            </p:cNvPicPr>
            <p:nvPr/>
          </p:nvPicPr>
          <p:blipFill>
            <a:blip r:embed="rId6"/>
            <a:stretch>
              <a:fillRect/>
            </a:stretch>
          </p:blipFill>
          <p:spPr>
            <a:xfrm>
              <a:off x="2330519" y="5048492"/>
              <a:ext cx="473502" cy="461665"/>
            </a:xfrm>
            <a:prstGeom prst="rect">
              <a:avLst/>
            </a:prstGeom>
            <a:effectLst>
              <a:outerShdw blurRad="63500" sx="102000" sy="102000" algn="ctr" rotWithShape="0">
                <a:prstClr val="black">
                  <a:alpha val="40000"/>
                </a:prstClr>
              </a:outerShdw>
            </a:effectLst>
          </p:spPr>
        </p:pic>
        <p:pic>
          <p:nvPicPr>
            <p:cNvPr id="66" name="Picture 65" descr="Logo, icon&#10;&#10;Description automatically generated">
              <a:extLst>
                <a:ext uri="{FF2B5EF4-FFF2-40B4-BE49-F238E27FC236}">
                  <a16:creationId xmlns:a16="http://schemas.microsoft.com/office/drawing/2014/main" id="{8EF86509-5859-4CF2-8DC1-AEB63CB07352}"/>
                </a:ext>
              </a:extLst>
            </p:cNvPr>
            <p:cNvPicPr>
              <a:picLocks noChangeAspect="1"/>
            </p:cNvPicPr>
            <p:nvPr/>
          </p:nvPicPr>
          <p:blipFill>
            <a:blip r:embed="rId6"/>
            <a:stretch>
              <a:fillRect/>
            </a:stretch>
          </p:blipFill>
          <p:spPr>
            <a:xfrm>
              <a:off x="3569072" y="5048492"/>
              <a:ext cx="473502" cy="461665"/>
            </a:xfrm>
            <a:prstGeom prst="rect">
              <a:avLst/>
            </a:prstGeom>
            <a:effectLst>
              <a:outerShdw blurRad="63500" sx="102000" sy="102000" algn="ctr" rotWithShape="0">
                <a:prstClr val="black">
                  <a:alpha val="40000"/>
                </a:prstClr>
              </a:outerShdw>
            </a:effectLst>
          </p:spPr>
        </p:pic>
        <p:pic>
          <p:nvPicPr>
            <p:cNvPr id="67" name="Picture 66" descr="Logo, icon&#10;&#10;Description automatically generated">
              <a:extLst>
                <a:ext uri="{FF2B5EF4-FFF2-40B4-BE49-F238E27FC236}">
                  <a16:creationId xmlns:a16="http://schemas.microsoft.com/office/drawing/2014/main" id="{637B8699-3937-4F87-87AA-F6DDB264062A}"/>
                </a:ext>
              </a:extLst>
            </p:cNvPr>
            <p:cNvPicPr>
              <a:picLocks noChangeAspect="1"/>
            </p:cNvPicPr>
            <p:nvPr/>
          </p:nvPicPr>
          <p:blipFill>
            <a:blip r:embed="rId6"/>
            <a:stretch>
              <a:fillRect/>
            </a:stretch>
          </p:blipFill>
          <p:spPr>
            <a:xfrm>
              <a:off x="4807625" y="5048492"/>
              <a:ext cx="473502" cy="461665"/>
            </a:xfrm>
            <a:prstGeom prst="rect">
              <a:avLst/>
            </a:prstGeom>
            <a:effectLst>
              <a:outerShdw blurRad="63500" sx="102000" sy="102000" algn="ctr" rotWithShape="0">
                <a:prstClr val="black">
                  <a:alpha val="40000"/>
                </a:prstClr>
              </a:outerShdw>
            </a:effectLst>
          </p:spPr>
        </p:pic>
      </p:grpSp>
      <p:pic>
        <p:nvPicPr>
          <p:cNvPr id="68" name="Picture 67" descr="Logo, icon&#10;&#10;Description automatically generated">
            <a:extLst>
              <a:ext uri="{FF2B5EF4-FFF2-40B4-BE49-F238E27FC236}">
                <a16:creationId xmlns:a16="http://schemas.microsoft.com/office/drawing/2014/main" id="{FBECDB40-0534-41D2-A81D-BB6AAE42D8FD}"/>
              </a:ext>
            </a:extLst>
          </p:cNvPr>
          <p:cNvPicPr>
            <a:picLocks noChangeAspect="1"/>
          </p:cNvPicPr>
          <p:nvPr/>
        </p:nvPicPr>
        <p:blipFill>
          <a:blip r:embed="rId6"/>
          <a:stretch>
            <a:fillRect/>
          </a:stretch>
        </p:blipFill>
        <p:spPr>
          <a:xfrm>
            <a:off x="8735772" y="5053156"/>
            <a:ext cx="473502" cy="461665"/>
          </a:xfrm>
          <a:prstGeom prst="rect">
            <a:avLst/>
          </a:prstGeom>
          <a:effectLst>
            <a:outerShdw blurRad="63500" sx="102000" sy="102000" algn="ctr" rotWithShape="0">
              <a:prstClr val="black">
                <a:alpha val="40000"/>
              </a:prstClr>
            </a:outerShdw>
          </a:effectLst>
        </p:spPr>
      </p:pic>
      <p:sp>
        <p:nvSpPr>
          <p:cNvPr id="69" name="Rectangle 68">
            <a:extLst>
              <a:ext uri="{FF2B5EF4-FFF2-40B4-BE49-F238E27FC236}">
                <a16:creationId xmlns:a16="http://schemas.microsoft.com/office/drawing/2014/main" id="{38570A5D-1A2E-4A03-B2FF-7EE315E50BB5}"/>
              </a:ext>
            </a:extLst>
          </p:cNvPr>
          <p:cNvSpPr/>
          <p:nvPr/>
        </p:nvSpPr>
        <p:spPr>
          <a:xfrm>
            <a:off x="289878" y="1164583"/>
            <a:ext cx="5652134"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en-US" kern="0">
                <a:solidFill>
                  <a:srgbClr val="FFFFFF"/>
                </a:solidFill>
                <a:latin typeface="Adobe Clean SemiLight" panose="020B0403020404020204" pitchFamily="34" charset="0"/>
              </a:rPr>
              <a:t>             </a:t>
            </a:r>
          </a:p>
        </p:txBody>
      </p:sp>
      <p:sp>
        <p:nvSpPr>
          <p:cNvPr id="70" name="Rectangle 69">
            <a:extLst>
              <a:ext uri="{FF2B5EF4-FFF2-40B4-BE49-F238E27FC236}">
                <a16:creationId xmlns:a16="http://schemas.microsoft.com/office/drawing/2014/main" id="{A772526C-69B9-4022-9915-0DE5AD11A1A0}"/>
              </a:ext>
            </a:extLst>
          </p:cNvPr>
          <p:cNvSpPr/>
          <p:nvPr/>
        </p:nvSpPr>
        <p:spPr>
          <a:xfrm>
            <a:off x="6046100" y="1164583"/>
            <a:ext cx="5852847"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en-US" kern="0">
                <a:solidFill>
                  <a:srgbClr val="FFFFFF"/>
                </a:solidFill>
                <a:latin typeface="Adobe Clean SemiLight" panose="020B0403020404020204" pitchFamily="34" charset="0"/>
              </a:rPr>
              <a:t>             </a:t>
            </a:r>
          </a:p>
        </p:txBody>
      </p:sp>
      <p:grpSp>
        <p:nvGrpSpPr>
          <p:cNvPr id="71" name="Group 70">
            <a:extLst>
              <a:ext uri="{FF2B5EF4-FFF2-40B4-BE49-F238E27FC236}">
                <a16:creationId xmlns:a16="http://schemas.microsoft.com/office/drawing/2014/main" id="{ED5A71EE-A8BF-4B07-9909-AC28B400B1C8}"/>
              </a:ext>
            </a:extLst>
          </p:cNvPr>
          <p:cNvGrpSpPr/>
          <p:nvPr/>
        </p:nvGrpSpPr>
        <p:grpSpPr>
          <a:xfrm>
            <a:off x="6668236" y="2162489"/>
            <a:ext cx="4608574" cy="461665"/>
            <a:chOff x="6749616" y="2162489"/>
            <a:chExt cx="4608574" cy="461665"/>
          </a:xfrm>
        </p:grpSpPr>
        <p:pic>
          <p:nvPicPr>
            <p:cNvPr id="74" name="Picture 73" descr="Logo, icon&#10;&#10;Description automatically generated">
              <a:extLst>
                <a:ext uri="{FF2B5EF4-FFF2-40B4-BE49-F238E27FC236}">
                  <a16:creationId xmlns:a16="http://schemas.microsoft.com/office/drawing/2014/main" id="{6CE3EE03-C6E7-4D9E-9EBD-37BF3FA3A580}"/>
                </a:ext>
              </a:extLst>
            </p:cNvPr>
            <p:cNvPicPr>
              <a:picLocks noChangeAspect="1"/>
            </p:cNvPicPr>
            <p:nvPr/>
          </p:nvPicPr>
          <p:blipFill>
            <a:blip r:embed="rId6"/>
            <a:stretch>
              <a:fillRect/>
            </a:stretch>
          </p:blipFill>
          <p:spPr>
            <a:xfrm>
              <a:off x="6749616" y="2162489"/>
              <a:ext cx="473502" cy="461665"/>
            </a:xfrm>
            <a:prstGeom prst="rect">
              <a:avLst/>
            </a:prstGeom>
            <a:effectLst>
              <a:outerShdw blurRad="63500" sx="102000" sy="102000" algn="ctr" rotWithShape="0">
                <a:prstClr val="black">
                  <a:alpha val="40000"/>
                </a:prstClr>
              </a:outerShdw>
            </a:effectLst>
          </p:spPr>
        </p:pic>
        <p:pic>
          <p:nvPicPr>
            <p:cNvPr id="77" name="Picture 76" descr="Logo, icon&#10;&#10;Description automatically generated">
              <a:extLst>
                <a:ext uri="{FF2B5EF4-FFF2-40B4-BE49-F238E27FC236}">
                  <a16:creationId xmlns:a16="http://schemas.microsoft.com/office/drawing/2014/main" id="{7C3C8EFC-A4DF-4C57-A924-DC2D05A980B5}"/>
                </a:ext>
              </a:extLst>
            </p:cNvPr>
            <p:cNvPicPr>
              <a:picLocks noChangeAspect="1"/>
            </p:cNvPicPr>
            <p:nvPr/>
          </p:nvPicPr>
          <p:blipFill>
            <a:blip r:embed="rId6"/>
            <a:stretch>
              <a:fillRect/>
            </a:stretch>
          </p:blipFill>
          <p:spPr>
            <a:xfrm>
              <a:off x="8127973" y="2162489"/>
              <a:ext cx="473502" cy="461665"/>
            </a:xfrm>
            <a:prstGeom prst="rect">
              <a:avLst/>
            </a:prstGeom>
            <a:effectLst>
              <a:outerShdw blurRad="63500" sx="102000" sy="102000" algn="ctr" rotWithShape="0">
                <a:prstClr val="black">
                  <a:alpha val="40000"/>
                </a:prstClr>
              </a:outerShdw>
            </a:effectLst>
          </p:spPr>
        </p:pic>
        <p:pic>
          <p:nvPicPr>
            <p:cNvPr id="89" name="Picture 88" descr="Logo, icon&#10;&#10;Description automatically generated">
              <a:extLst>
                <a:ext uri="{FF2B5EF4-FFF2-40B4-BE49-F238E27FC236}">
                  <a16:creationId xmlns:a16="http://schemas.microsoft.com/office/drawing/2014/main" id="{EFEE9FBB-E7F8-4EA9-AA41-97BABC68FAA1}"/>
                </a:ext>
              </a:extLst>
            </p:cNvPr>
            <p:cNvPicPr>
              <a:picLocks noChangeAspect="1"/>
            </p:cNvPicPr>
            <p:nvPr/>
          </p:nvPicPr>
          <p:blipFill>
            <a:blip r:embed="rId6"/>
            <a:stretch>
              <a:fillRect/>
            </a:stretch>
          </p:blipFill>
          <p:spPr>
            <a:xfrm>
              <a:off x="9506330" y="2162489"/>
              <a:ext cx="473502" cy="461665"/>
            </a:xfrm>
            <a:prstGeom prst="rect">
              <a:avLst/>
            </a:prstGeom>
            <a:effectLst>
              <a:outerShdw blurRad="63500" sx="102000" sy="102000" algn="ctr" rotWithShape="0">
                <a:prstClr val="black">
                  <a:alpha val="40000"/>
                </a:prstClr>
              </a:outerShdw>
            </a:effectLst>
          </p:spPr>
        </p:pic>
        <p:pic>
          <p:nvPicPr>
            <p:cNvPr id="91" name="Picture 90" descr="Logo, icon&#10;&#10;Description automatically generated">
              <a:extLst>
                <a:ext uri="{FF2B5EF4-FFF2-40B4-BE49-F238E27FC236}">
                  <a16:creationId xmlns:a16="http://schemas.microsoft.com/office/drawing/2014/main" id="{372AC8D0-F8BE-4F7A-89E5-319B405AA27F}"/>
                </a:ext>
              </a:extLst>
            </p:cNvPr>
            <p:cNvPicPr>
              <a:picLocks noChangeAspect="1"/>
            </p:cNvPicPr>
            <p:nvPr/>
          </p:nvPicPr>
          <p:blipFill>
            <a:blip r:embed="rId6"/>
            <a:stretch>
              <a:fillRect/>
            </a:stretch>
          </p:blipFill>
          <p:spPr>
            <a:xfrm>
              <a:off x="10884688" y="2162489"/>
              <a:ext cx="473502" cy="461665"/>
            </a:xfrm>
            <a:prstGeom prst="rect">
              <a:avLst/>
            </a:prstGeom>
            <a:effectLst>
              <a:outerShdw blurRad="63500" sx="102000" sy="102000" algn="ctr" rotWithShape="0">
                <a:prstClr val="black">
                  <a:alpha val="40000"/>
                </a:prstClr>
              </a:outerShdw>
            </a:effectLst>
          </p:spPr>
        </p:pic>
      </p:grpSp>
      <p:cxnSp>
        <p:nvCxnSpPr>
          <p:cNvPr id="92" name="Straight Connector 91">
            <a:extLst>
              <a:ext uri="{FF2B5EF4-FFF2-40B4-BE49-F238E27FC236}">
                <a16:creationId xmlns:a16="http://schemas.microsoft.com/office/drawing/2014/main" id="{C339EEDA-C068-4D63-BBE8-5AA18567CB7B}"/>
              </a:ext>
            </a:extLst>
          </p:cNvPr>
          <p:cNvCxnSpPr>
            <a:cxnSpLocks/>
          </p:cNvCxnSpPr>
          <p:nvPr/>
        </p:nvCxnSpPr>
        <p:spPr>
          <a:xfrm>
            <a:off x="291807" y="4017411"/>
            <a:ext cx="0" cy="2430538"/>
          </a:xfrm>
          <a:prstGeom prst="line">
            <a:avLst/>
          </a:prstGeom>
          <a:ln w="38100" cap="rnd">
            <a:solidFill>
              <a:srgbClr val="8EA4AC"/>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C1EDDE5-D4B9-4C9B-AAAC-0E455659A6FC}"/>
              </a:ext>
            </a:extLst>
          </p:cNvPr>
          <p:cNvCxnSpPr>
            <a:cxnSpLocks/>
          </p:cNvCxnSpPr>
          <p:nvPr/>
        </p:nvCxnSpPr>
        <p:spPr>
          <a:xfrm>
            <a:off x="6083007" y="4017411"/>
            <a:ext cx="0" cy="2430538"/>
          </a:xfrm>
          <a:prstGeom prst="line">
            <a:avLst/>
          </a:prstGeom>
          <a:ln w="38100" cap="rnd">
            <a:solidFill>
              <a:srgbClr val="1A1A1A"/>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94CDC14-A45F-4D64-9839-EDACBEAE534A}"/>
              </a:ext>
            </a:extLst>
          </p:cNvPr>
          <p:cNvCxnSpPr>
            <a:cxnSpLocks/>
          </p:cNvCxnSpPr>
          <p:nvPr/>
        </p:nvCxnSpPr>
        <p:spPr>
          <a:xfrm>
            <a:off x="291807" y="1164583"/>
            <a:ext cx="0" cy="2430538"/>
          </a:xfrm>
          <a:prstGeom prst="line">
            <a:avLst/>
          </a:prstGeom>
          <a:ln w="38100" cap="rnd">
            <a:solidFill>
              <a:srgbClr val="F8271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5EE7DE0-AA68-49BF-BD7C-621D476C533E}"/>
              </a:ext>
            </a:extLst>
          </p:cNvPr>
          <p:cNvCxnSpPr>
            <a:cxnSpLocks/>
          </p:cNvCxnSpPr>
          <p:nvPr/>
        </p:nvCxnSpPr>
        <p:spPr>
          <a:xfrm>
            <a:off x="6083007" y="1164583"/>
            <a:ext cx="0" cy="2430538"/>
          </a:xfrm>
          <a:prstGeom prst="line">
            <a:avLst/>
          </a:prstGeom>
          <a:ln w="38100" cap="rnd">
            <a:solidFill>
              <a:srgbClr val="B9B9B9"/>
            </a:solidFill>
          </a:ln>
        </p:spPr>
        <p:style>
          <a:lnRef idx="1">
            <a:schemeClr val="accent1"/>
          </a:lnRef>
          <a:fillRef idx="0">
            <a:schemeClr val="accent1"/>
          </a:fillRef>
          <a:effectRef idx="0">
            <a:schemeClr val="accent1"/>
          </a:effectRef>
          <a:fontRef idx="minor">
            <a:schemeClr val="tx1"/>
          </a:fontRef>
        </p:style>
      </p:cxnSp>
      <p:sp>
        <p:nvSpPr>
          <p:cNvPr id="104" name="Adobe Marketing Cloud">
            <a:extLst>
              <a:ext uri="{FF2B5EF4-FFF2-40B4-BE49-F238E27FC236}">
                <a16:creationId xmlns:a16="http://schemas.microsoft.com/office/drawing/2014/main" id="{55FC8E1D-738F-45A5-845D-7A9CEBF6AF86}"/>
              </a:ext>
            </a:extLst>
          </p:cNvPr>
          <p:cNvSpPr txBox="1"/>
          <p:nvPr/>
        </p:nvSpPr>
        <p:spPr>
          <a:xfrm>
            <a:off x="7793039" y="1455151"/>
            <a:ext cx="2358978"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algn="ctr">
              <a:defRPr/>
            </a:pPr>
            <a:r>
              <a:rPr lang="en-US" sz="1600">
                <a:solidFill>
                  <a:srgbClr val="1A1A1A"/>
                </a:solidFill>
                <a:latin typeface="Adobe Clean ExtraBold" panose="020B0903020404020204" pitchFamily="34" charset="0"/>
              </a:rPr>
              <a:t>Data Insights &amp; Audiences</a:t>
            </a:r>
            <a:endParaRPr sz="1600">
              <a:solidFill>
                <a:srgbClr val="1A1A1A"/>
              </a:solidFill>
              <a:latin typeface="Adobe Clean ExtraBold" panose="020B0903020404020204" pitchFamily="34" charset="0"/>
            </a:endParaRPr>
          </a:p>
        </p:txBody>
      </p:sp>
      <p:sp>
        <p:nvSpPr>
          <p:cNvPr id="107" name="Adobe Marketing Cloud">
            <a:extLst>
              <a:ext uri="{FF2B5EF4-FFF2-40B4-BE49-F238E27FC236}">
                <a16:creationId xmlns:a16="http://schemas.microsoft.com/office/drawing/2014/main" id="{E432E1B4-AF9B-4463-8DC4-2FB2456FD4E9}"/>
              </a:ext>
            </a:extLst>
          </p:cNvPr>
          <p:cNvSpPr txBox="1"/>
          <p:nvPr/>
        </p:nvSpPr>
        <p:spPr>
          <a:xfrm>
            <a:off x="2134527" y="1466735"/>
            <a:ext cx="1962844"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1A1A1A"/>
                </a:solidFill>
                <a:effectLst/>
                <a:uLnTx/>
                <a:uFillTx/>
                <a:latin typeface="Adobe Clean ExtraBold" panose="020B0903020404020204" pitchFamily="34" charset="0"/>
                <a:sym typeface="Adobe Clean Light"/>
              </a:rPr>
              <a:t>Content &amp; Commerce</a:t>
            </a:r>
            <a:endParaRPr kumimoji="0" sz="1600" i="0" u="none" strike="noStrike" kern="1200" cap="none" spc="0" normalizeH="0" baseline="0" noProof="0">
              <a:ln>
                <a:noFill/>
              </a:ln>
              <a:solidFill>
                <a:srgbClr val="1A1A1A"/>
              </a:solidFill>
              <a:effectLst/>
              <a:uLnTx/>
              <a:uFillTx/>
              <a:latin typeface="Adobe Clean ExtraBold" panose="020B0903020404020204" pitchFamily="34" charset="0"/>
              <a:sym typeface="Adobe Clean Light"/>
            </a:endParaRPr>
          </a:p>
        </p:txBody>
      </p:sp>
      <p:grpSp>
        <p:nvGrpSpPr>
          <p:cNvPr id="109" name="Group 108">
            <a:extLst>
              <a:ext uri="{FF2B5EF4-FFF2-40B4-BE49-F238E27FC236}">
                <a16:creationId xmlns:a16="http://schemas.microsoft.com/office/drawing/2014/main" id="{591222E5-A253-4F43-A9C7-E462A143D8B1}"/>
              </a:ext>
            </a:extLst>
          </p:cNvPr>
          <p:cNvGrpSpPr/>
          <p:nvPr/>
        </p:nvGrpSpPr>
        <p:grpSpPr>
          <a:xfrm>
            <a:off x="1728671" y="2144443"/>
            <a:ext cx="1199076" cy="1020434"/>
            <a:chOff x="1482671" y="2144443"/>
            <a:chExt cx="1199076" cy="1020434"/>
          </a:xfrm>
        </p:grpSpPr>
        <p:pic>
          <p:nvPicPr>
            <p:cNvPr id="113" name="Picture 112" descr="Logo, icon&#10;&#10;Description automatically generated">
              <a:extLst>
                <a:ext uri="{FF2B5EF4-FFF2-40B4-BE49-F238E27FC236}">
                  <a16:creationId xmlns:a16="http://schemas.microsoft.com/office/drawing/2014/main" id="{A5301C28-FD07-49C2-B10C-E4DC747055D1}"/>
                </a:ext>
              </a:extLst>
            </p:cNvPr>
            <p:cNvPicPr>
              <a:picLocks noChangeAspect="1"/>
            </p:cNvPicPr>
            <p:nvPr/>
          </p:nvPicPr>
          <p:blipFill>
            <a:blip r:embed="rId6"/>
            <a:stretch>
              <a:fillRect/>
            </a:stretch>
          </p:blipFill>
          <p:spPr>
            <a:xfrm>
              <a:off x="1845458" y="2144443"/>
              <a:ext cx="473502" cy="461665"/>
            </a:xfrm>
            <a:prstGeom prst="rect">
              <a:avLst/>
            </a:prstGeom>
            <a:effectLst>
              <a:outerShdw blurRad="63500" sx="102000" sy="102000" algn="ctr" rotWithShape="0">
                <a:prstClr val="black">
                  <a:alpha val="40000"/>
                </a:prstClr>
              </a:outerShdw>
            </a:effectLst>
          </p:spPr>
        </p:pic>
        <p:sp>
          <p:nvSpPr>
            <p:cNvPr id="114" name="Adobe Analytics">
              <a:extLst>
                <a:ext uri="{FF2B5EF4-FFF2-40B4-BE49-F238E27FC236}">
                  <a16:creationId xmlns:a16="http://schemas.microsoft.com/office/drawing/2014/main" id="{CEBD8553-11D5-4559-86BA-C2B961B44B04}"/>
                </a:ext>
              </a:extLst>
            </p:cNvPr>
            <p:cNvSpPr txBox="1"/>
            <p:nvPr/>
          </p:nvSpPr>
          <p:spPr>
            <a:xfrm>
              <a:off x="1482671" y="2723412"/>
              <a:ext cx="1199076"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Experience manager</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grpSp>
      <p:grpSp>
        <p:nvGrpSpPr>
          <p:cNvPr id="110" name="Group 109">
            <a:extLst>
              <a:ext uri="{FF2B5EF4-FFF2-40B4-BE49-F238E27FC236}">
                <a16:creationId xmlns:a16="http://schemas.microsoft.com/office/drawing/2014/main" id="{A8078DD8-1EB6-451C-B861-9863E9603E99}"/>
              </a:ext>
            </a:extLst>
          </p:cNvPr>
          <p:cNvGrpSpPr/>
          <p:nvPr/>
        </p:nvGrpSpPr>
        <p:grpSpPr>
          <a:xfrm>
            <a:off x="3354796" y="2144443"/>
            <a:ext cx="1148423" cy="877307"/>
            <a:chOff x="3614589" y="2144443"/>
            <a:chExt cx="1148423" cy="877307"/>
          </a:xfrm>
        </p:grpSpPr>
        <p:pic>
          <p:nvPicPr>
            <p:cNvPr id="111" name="Picture 110" descr="Logo, icon&#10;&#10;Description automatically generated">
              <a:extLst>
                <a:ext uri="{FF2B5EF4-FFF2-40B4-BE49-F238E27FC236}">
                  <a16:creationId xmlns:a16="http://schemas.microsoft.com/office/drawing/2014/main" id="{AE59873E-AD8C-4AD1-9301-446908A52692}"/>
                </a:ext>
              </a:extLst>
            </p:cNvPr>
            <p:cNvPicPr>
              <a:picLocks noChangeAspect="1"/>
            </p:cNvPicPr>
            <p:nvPr/>
          </p:nvPicPr>
          <p:blipFill>
            <a:blip r:embed="rId6"/>
            <a:stretch>
              <a:fillRect/>
            </a:stretch>
          </p:blipFill>
          <p:spPr>
            <a:xfrm>
              <a:off x="3952049" y="2144443"/>
              <a:ext cx="473502" cy="461665"/>
            </a:xfrm>
            <a:prstGeom prst="rect">
              <a:avLst/>
            </a:prstGeom>
            <a:effectLst>
              <a:outerShdw blurRad="63500" sx="102000" sy="102000" algn="ctr" rotWithShape="0">
                <a:prstClr val="black">
                  <a:alpha val="40000"/>
                </a:prstClr>
              </a:outerShdw>
            </a:effectLst>
          </p:spPr>
        </p:pic>
        <p:sp>
          <p:nvSpPr>
            <p:cNvPr id="112" name="Adobe Audience Manager">
              <a:extLst>
                <a:ext uri="{FF2B5EF4-FFF2-40B4-BE49-F238E27FC236}">
                  <a16:creationId xmlns:a16="http://schemas.microsoft.com/office/drawing/2014/main" id="{9607CE9A-CC1A-4C4C-B8C7-EC0E234235E2}"/>
                </a:ext>
              </a:extLst>
            </p:cNvPr>
            <p:cNvSpPr txBox="1"/>
            <p:nvPr/>
          </p:nvSpPr>
          <p:spPr>
            <a:xfrm>
              <a:off x="3614589" y="2764950"/>
              <a:ext cx="1148423"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Commerce</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grpSp>
      <p:sp>
        <p:nvSpPr>
          <p:cNvPr id="115" name="Adobe Marketing Cloud">
            <a:extLst>
              <a:ext uri="{FF2B5EF4-FFF2-40B4-BE49-F238E27FC236}">
                <a16:creationId xmlns:a16="http://schemas.microsoft.com/office/drawing/2014/main" id="{5A5A0249-4BDC-4ADC-B0E2-09F0B0874265}"/>
              </a:ext>
            </a:extLst>
          </p:cNvPr>
          <p:cNvSpPr txBox="1"/>
          <p:nvPr/>
        </p:nvSpPr>
        <p:spPr>
          <a:xfrm>
            <a:off x="2240772" y="4261410"/>
            <a:ext cx="1750350"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1A1A1A"/>
                </a:solidFill>
                <a:effectLst/>
                <a:uLnTx/>
                <a:uFillTx/>
                <a:latin typeface="Adobe Clean ExtraBold" panose="020B0903020404020204" pitchFamily="34" charset="0"/>
                <a:sym typeface="Adobe Clean Light"/>
              </a:rPr>
              <a:t>Customer Journeys</a:t>
            </a:r>
            <a:endParaRPr kumimoji="0" sz="1600" i="0" u="none" strike="noStrike" kern="1200" cap="none" spc="0" normalizeH="0" baseline="0" noProof="0">
              <a:ln>
                <a:noFill/>
              </a:ln>
              <a:solidFill>
                <a:srgbClr val="1A1A1A"/>
              </a:solidFill>
              <a:effectLst/>
              <a:uLnTx/>
              <a:uFillTx/>
              <a:latin typeface="Adobe Clean ExtraBold" panose="020B0903020404020204" pitchFamily="34" charset="0"/>
              <a:sym typeface="Adobe Clean Light"/>
            </a:endParaRPr>
          </a:p>
        </p:txBody>
      </p:sp>
      <p:sp>
        <p:nvSpPr>
          <p:cNvPr id="116" name="Search">
            <a:extLst>
              <a:ext uri="{FF2B5EF4-FFF2-40B4-BE49-F238E27FC236}">
                <a16:creationId xmlns:a16="http://schemas.microsoft.com/office/drawing/2014/main" id="{E1F3572E-4B57-48E8-AA59-3AD2FBEFE2F5}"/>
              </a:ext>
            </a:extLst>
          </p:cNvPr>
          <p:cNvSpPr txBox="1"/>
          <p:nvPr/>
        </p:nvSpPr>
        <p:spPr>
          <a:xfrm>
            <a:off x="770840" y="5665350"/>
            <a:ext cx="885561"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Target</a:t>
            </a:r>
            <a:endParaRPr kumimoji="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17" name="DSP">
            <a:extLst>
              <a:ext uri="{FF2B5EF4-FFF2-40B4-BE49-F238E27FC236}">
                <a16:creationId xmlns:a16="http://schemas.microsoft.com/office/drawing/2014/main" id="{314DE789-11B0-4347-BAC9-946740263A43}"/>
              </a:ext>
            </a:extLst>
          </p:cNvPr>
          <p:cNvSpPr txBox="1"/>
          <p:nvPr/>
        </p:nvSpPr>
        <p:spPr>
          <a:xfrm>
            <a:off x="1808743" y="5669103"/>
            <a:ext cx="1357189"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Campaign</a:t>
            </a:r>
            <a:endParaRPr kumimoji="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18" name="TV">
            <a:extLst>
              <a:ext uri="{FF2B5EF4-FFF2-40B4-BE49-F238E27FC236}">
                <a16:creationId xmlns:a16="http://schemas.microsoft.com/office/drawing/2014/main" id="{866DBC92-C9E8-4E94-A087-2D17A4FD2B52}"/>
              </a:ext>
            </a:extLst>
          </p:cNvPr>
          <p:cNvSpPr txBox="1"/>
          <p:nvPr/>
        </p:nvSpPr>
        <p:spPr>
          <a:xfrm>
            <a:off x="3259508" y="5648532"/>
            <a:ext cx="1008087"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Journey Optimizer</a:t>
            </a:r>
            <a:endParaRPr kumimoji="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19" name="Creative">
            <a:extLst>
              <a:ext uri="{FF2B5EF4-FFF2-40B4-BE49-F238E27FC236}">
                <a16:creationId xmlns:a16="http://schemas.microsoft.com/office/drawing/2014/main" id="{7F4EA165-AD2A-403E-8CB7-2373748AFC51}"/>
              </a:ext>
            </a:extLst>
          </p:cNvPr>
          <p:cNvSpPr txBox="1"/>
          <p:nvPr/>
        </p:nvSpPr>
        <p:spPr>
          <a:xfrm>
            <a:off x="4438330" y="5665350"/>
            <a:ext cx="1037647"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Marketo Engage</a:t>
            </a:r>
            <a:endParaRPr kumimoji="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22" name="Adobe Marketing Cloud">
            <a:extLst>
              <a:ext uri="{FF2B5EF4-FFF2-40B4-BE49-F238E27FC236}">
                <a16:creationId xmlns:a16="http://schemas.microsoft.com/office/drawing/2014/main" id="{C68F189E-D57D-4D0F-85D3-17E04E3EF1D6}"/>
              </a:ext>
            </a:extLst>
          </p:cNvPr>
          <p:cNvSpPr txBox="1"/>
          <p:nvPr/>
        </p:nvSpPr>
        <p:spPr>
          <a:xfrm>
            <a:off x="8032271" y="4261410"/>
            <a:ext cx="1880514"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algn="ctr">
              <a:defRPr/>
            </a:pPr>
            <a:r>
              <a:rPr lang="en-US" sz="1600">
                <a:solidFill>
                  <a:srgbClr val="1A1A1A"/>
                </a:solidFill>
                <a:latin typeface="Adobe Clean ExtraBold" panose="020B0903020404020204" pitchFamily="34" charset="0"/>
              </a:rPr>
              <a:t>Marketing Workflow</a:t>
            </a:r>
            <a:endParaRPr sz="1600">
              <a:solidFill>
                <a:srgbClr val="1A1A1A"/>
              </a:solidFill>
              <a:latin typeface="Adobe Clean ExtraBold" panose="020B0903020404020204" pitchFamily="34" charset="0"/>
            </a:endParaRPr>
          </a:p>
        </p:txBody>
      </p:sp>
      <p:sp>
        <p:nvSpPr>
          <p:cNvPr id="125" name="Magento Commerce">
            <a:extLst>
              <a:ext uri="{FF2B5EF4-FFF2-40B4-BE49-F238E27FC236}">
                <a16:creationId xmlns:a16="http://schemas.microsoft.com/office/drawing/2014/main" id="{A882A6B3-1CB2-4DD2-A8A3-ED1BF155B054}"/>
              </a:ext>
            </a:extLst>
          </p:cNvPr>
          <p:cNvSpPr txBox="1"/>
          <p:nvPr/>
        </p:nvSpPr>
        <p:spPr>
          <a:xfrm>
            <a:off x="8425145" y="5669103"/>
            <a:ext cx="1094755"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ctr">
            <a:spAutoFit/>
          </a:bodyPr>
          <a:lstStyle>
            <a:lvl1pPr defTabSz="457200">
              <a:spcBef>
                <a:spcPts val="600"/>
              </a:spcBef>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600"/>
              </a:spcBef>
              <a:spcAft>
                <a:spcPts val="0"/>
              </a:spcAft>
              <a:buClrTx/>
              <a:buSzTx/>
              <a:buFontTx/>
              <a:buNone/>
              <a:tabLst/>
              <a:defRPr/>
            </a:pPr>
            <a:r>
              <a:rPr lang="en-US">
                <a:solidFill>
                  <a:srgbClr val="1A1A1A"/>
                </a:solidFill>
                <a:latin typeface="Adobe Clean SemiLight" panose="020B0403020404020204" pitchFamily="34" charset="0"/>
              </a:rPr>
              <a:t>Adobe</a:t>
            </a:r>
            <a:r>
              <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 </a:t>
            </a: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Workfront</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32" name="Adobe Campaign">
            <a:extLst>
              <a:ext uri="{FF2B5EF4-FFF2-40B4-BE49-F238E27FC236}">
                <a16:creationId xmlns:a16="http://schemas.microsoft.com/office/drawing/2014/main" id="{0D06FFD8-0B00-4E4E-83B3-7E1629FA52BB}"/>
              </a:ext>
            </a:extLst>
          </p:cNvPr>
          <p:cNvSpPr txBox="1"/>
          <p:nvPr/>
        </p:nvSpPr>
        <p:spPr>
          <a:xfrm>
            <a:off x="6582194" y="2764843"/>
            <a:ext cx="592373"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a:t>
            </a:r>
            <a:endPar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Analytics</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33" name="Marketo Engage">
            <a:extLst>
              <a:ext uri="{FF2B5EF4-FFF2-40B4-BE49-F238E27FC236}">
                <a16:creationId xmlns:a16="http://schemas.microsoft.com/office/drawing/2014/main" id="{E88E6972-CEB6-45D3-8C8F-0318FDD612BC}"/>
              </a:ext>
            </a:extLst>
          </p:cNvPr>
          <p:cNvSpPr txBox="1"/>
          <p:nvPr/>
        </p:nvSpPr>
        <p:spPr>
          <a:xfrm>
            <a:off x="7699849" y="2792404"/>
            <a:ext cx="1138564"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Customer Journey Analytics</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34" name="Adobe Experience Manager">
            <a:extLst>
              <a:ext uri="{FF2B5EF4-FFF2-40B4-BE49-F238E27FC236}">
                <a16:creationId xmlns:a16="http://schemas.microsoft.com/office/drawing/2014/main" id="{4438DBAA-14B3-4A1C-A258-41EE198635C8}"/>
              </a:ext>
            </a:extLst>
          </p:cNvPr>
          <p:cNvSpPr txBox="1"/>
          <p:nvPr/>
        </p:nvSpPr>
        <p:spPr>
          <a:xfrm>
            <a:off x="9098610" y="2776444"/>
            <a:ext cx="1126181"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Real-Time CDP</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35" name="Adobe Target">
            <a:extLst>
              <a:ext uri="{FF2B5EF4-FFF2-40B4-BE49-F238E27FC236}">
                <a16:creationId xmlns:a16="http://schemas.microsoft.com/office/drawing/2014/main" id="{A52D6BC9-2114-4820-BFDE-38592B159314}"/>
              </a:ext>
            </a:extLst>
          </p:cNvPr>
          <p:cNvSpPr txBox="1"/>
          <p:nvPr/>
        </p:nvSpPr>
        <p:spPr>
          <a:xfrm>
            <a:off x="10503855" y="2764843"/>
            <a:ext cx="1065233"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Audience manager</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cxnSp>
        <p:nvCxnSpPr>
          <p:cNvPr id="136" name="Straight Connector 135">
            <a:extLst>
              <a:ext uri="{FF2B5EF4-FFF2-40B4-BE49-F238E27FC236}">
                <a16:creationId xmlns:a16="http://schemas.microsoft.com/office/drawing/2014/main" id="{1423C1FF-90C8-4C24-8915-DCD65ED7684F}"/>
              </a:ext>
            </a:extLst>
          </p:cNvPr>
          <p:cNvCxnSpPr>
            <a:cxnSpLocks/>
          </p:cNvCxnSpPr>
          <p:nvPr/>
        </p:nvCxnSpPr>
        <p:spPr>
          <a:xfrm>
            <a:off x="2747550" y="1785090"/>
            <a:ext cx="736791" cy="0"/>
          </a:xfrm>
          <a:prstGeom prst="line">
            <a:avLst/>
          </a:prstGeom>
          <a:ln w="38100">
            <a:solidFill>
              <a:srgbClr val="F8271A"/>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4A472FB-775F-40BA-A78D-F1FC08CA1E10}"/>
              </a:ext>
            </a:extLst>
          </p:cNvPr>
          <p:cNvCxnSpPr>
            <a:cxnSpLocks/>
          </p:cNvCxnSpPr>
          <p:nvPr/>
        </p:nvCxnSpPr>
        <p:spPr>
          <a:xfrm>
            <a:off x="2747550" y="4615376"/>
            <a:ext cx="736791" cy="0"/>
          </a:xfrm>
          <a:prstGeom prst="line">
            <a:avLst/>
          </a:prstGeom>
          <a:ln w="38100">
            <a:solidFill>
              <a:srgbClr val="8EA4AC"/>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EF99099-61C0-4F7B-ACD4-C15E3F49AA1C}"/>
              </a:ext>
            </a:extLst>
          </p:cNvPr>
          <p:cNvCxnSpPr>
            <a:cxnSpLocks/>
          </p:cNvCxnSpPr>
          <p:nvPr/>
        </p:nvCxnSpPr>
        <p:spPr>
          <a:xfrm>
            <a:off x="8604128" y="1785090"/>
            <a:ext cx="736791" cy="0"/>
          </a:xfrm>
          <a:prstGeom prst="line">
            <a:avLst/>
          </a:prstGeom>
          <a:ln w="38100">
            <a:solidFill>
              <a:srgbClr val="B9B9B9"/>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52198C7-BF75-4A37-976B-768A16DB6117}"/>
              </a:ext>
            </a:extLst>
          </p:cNvPr>
          <p:cNvCxnSpPr>
            <a:cxnSpLocks/>
          </p:cNvCxnSpPr>
          <p:nvPr/>
        </p:nvCxnSpPr>
        <p:spPr>
          <a:xfrm>
            <a:off x="8604128" y="4615376"/>
            <a:ext cx="736791" cy="0"/>
          </a:xfrm>
          <a:prstGeom prst="line">
            <a:avLst/>
          </a:prstGeom>
          <a:ln w="38100">
            <a:solidFill>
              <a:srgbClr val="1A1A1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267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C2AED5A-9894-42DD-A4BF-EEE547050DAD}"/>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i="1">
                <a:solidFill>
                  <a:srgbClr val="5F5F5F"/>
                </a:solidFill>
                <a:cs typeface="Arial"/>
                <a:hlinkClick r:id="rId2"/>
              </a:rPr>
              <a:t>https://adobe.ly/businesssupport</a:t>
            </a:r>
            <a:endParaRPr lang="en-US" sz="1200" i="1"/>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en-US"/>
              <a:t>Business Support</a:t>
            </a:r>
          </a:p>
        </p:txBody>
      </p:sp>
      <p:graphicFrame>
        <p:nvGraphicFramePr>
          <p:cNvPr id="3" name="Table 2">
            <a:extLst>
              <a:ext uri="{FF2B5EF4-FFF2-40B4-BE49-F238E27FC236}">
                <a16:creationId xmlns:a16="http://schemas.microsoft.com/office/drawing/2014/main" id="{8E7DA402-EC59-4A59-8CF2-DF19E94EA29A}"/>
              </a:ext>
            </a:extLst>
          </p:cNvPr>
          <p:cNvGraphicFramePr>
            <a:graphicFrameLocks noGrp="1"/>
          </p:cNvGraphicFramePr>
          <p:nvPr>
            <p:extLst>
              <p:ext uri="{D42A27DB-BD31-4B8C-83A1-F6EECF244321}">
                <p14:modId xmlns:p14="http://schemas.microsoft.com/office/powerpoint/2010/main" val="3242547935"/>
              </p:ext>
            </p:extLst>
          </p:nvPr>
        </p:nvGraphicFramePr>
        <p:xfrm>
          <a:off x="387096" y="930652"/>
          <a:ext cx="3942568" cy="5504981"/>
        </p:xfrm>
        <a:graphic>
          <a:graphicData uri="http://schemas.openxmlformats.org/drawingml/2006/table">
            <a:tbl>
              <a:tblPr firstRow="1" bandRow="1"/>
              <a:tblGrid>
                <a:gridCol w="1206081">
                  <a:extLst>
                    <a:ext uri="{9D8B030D-6E8A-4147-A177-3AD203B41FA5}">
                      <a16:colId xmlns:a16="http://schemas.microsoft.com/office/drawing/2014/main" val="875969478"/>
                    </a:ext>
                  </a:extLst>
                </a:gridCol>
                <a:gridCol w="2045608">
                  <a:extLst>
                    <a:ext uri="{9D8B030D-6E8A-4147-A177-3AD203B41FA5}">
                      <a16:colId xmlns:a16="http://schemas.microsoft.com/office/drawing/2014/main" val="4177223563"/>
                    </a:ext>
                  </a:extLst>
                </a:gridCol>
                <a:gridCol w="690879">
                  <a:extLst>
                    <a:ext uri="{9D8B030D-6E8A-4147-A177-3AD203B41FA5}">
                      <a16:colId xmlns:a16="http://schemas.microsoft.com/office/drawing/2014/main" val="1629768658"/>
                    </a:ext>
                  </a:extLst>
                </a:gridCol>
              </a:tblGrid>
              <a:tr h="403726">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en-US" sz="1600">
                          <a:solidFill>
                            <a:schemeClr val="bg1"/>
                          </a:solidFill>
                          <a:latin typeface="+mj-lt"/>
                        </a:rPr>
                        <a:t>Delivery Team &amp; Features</a:t>
                      </a:r>
                      <a:endParaRPr lang="en-US" sz="1600" b="1" i="0">
                        <a:solidFill>
                          <a:schemeClr val="bg1"/>
                        </a:solidFill>
                        <a:latin typeface="+mj-lt"/>
                      </a:endParaRP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1386210">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Assigned </a:t>
                      </a:r>
                      <a:br>
                        <a:rPr lang="en-US" sz="1400" b="0" i="0" kern="1200">
                          <a:solidFill>
                            <a:schemeClr val="bg1"/>
                          </a:solidFill>
                          <a:latin typeface="+mj-lt"/>
                          <a:ea typeface="+mn-ea"/>
                          <a:cs typeface="+mn-cs"/>
                        </a:rPr>
                      </a:br>
                      <a:r>
                        <a:rPr lang="en-US" sz="1400" b="0" i="0" kern="1200">
                          <a:solidFill>
                            <a:schemeClr val="bg1"/>
                          </a:solidFill>
                          <a:latin typeface="+mj-lt"/>
                          <a:ea typeface="+mn-ea"/>
                          <a:cs typeface="+mn-cs"/>
                        </a:rPr>
                        <a:t>Expert</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Account Support Lead</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743009">
                <a:tc rowSpan="5">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Support </a:t>
                      </a:r>
                      <a:br>
                        <a:rPr lang="en-US" sz="1400" b="0" i="0" kern="1200">
                          <a:solidFill>
                            <a:schemeClr val="bg1"/>
                          </a:solidFill>
                          <a:latin typeface="+mj-lt"/>
                          <a:ea typeface="+mn-ea"/>
                          <a:cs typeface="+mn-cs"/>
                        </a:rPr>
                      </a:br>
                      <a:r>
                        <a:rPr lang="en-US" sz="1400" b="0" i="0" kern="1200">
                          <a:solidFill>
                            <a:schemeClr val="bg1"/>
                          </a:solidFill>
                          <a:latin typeface="+mj-lt"/>
                          <a:ea typeface="+mn-ea"/>
                          <a:cs typeface="+mn-cs"/>
                        </a:rPr>
                        <a:t>Services</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Online Support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Business Hours</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620111599"/>
                  </a:ext>
                </a:extLst>
              </a:tr>
              <a:tr h="743009">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24x7 P1 Issue Support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77982916"/>
                  </a:ext>
                </a:extLst>
              </a:tr>
              <a:tr h="743009">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Named Support Contacts</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6</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3979488053"/>
                  </a:ext>
                </a:extLst>
              </a:tr>
              <a:tr h="743009">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Live Telephone Support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067961505"/>
                  </a:ext>
                </a:extLst>
              </a:tr>
              <a:tr h="743009">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Escalation Management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110887327"/>
                  </a:ext>
                </a:extLst>
              </a:tr>
            </a:tbl>
          </a:graphicData>
        </a:graphic>
      </p:graphicFrame>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GB" b="0" i="0" u="none" strike="noStrike" kern="0" cap="none" spc="0" normalizeH="0" baseline="0" noProof="0">
                  <a:ln>
                    <a:noFill/>
                  </a:ln>
                  <a:solidFill>
                    <a:srgbClr val="FFFFFF"/>
                  </a:solidFill>
                  <a:effectLst/>
                  <a:uLnTx/>
                  <a:uFillTx/>
                  <a:latin typeface="Adobe Clean ExtraBold"/>
                  <a:ea typeface="+mn-ea"/>
                  <a:cs typeface="+mn-cs"/>
                </a:rPr>
                <a:t>Levels &amp; Features</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888828"/>
            <a:ext cx="7180653" cy="738664"/>
          </a:xfrm>
          <a:prstGeom prst="rect">
            <a:avLst/>
          </a:prstGeom>
          <a:noFill/>
        </p:spPr>
        <p:txBody>
          <a:bodyPr wrap="square">
            <a:spAutoFit/>
          </a:bodyPr>
          <a:lstStyle/>
          <a:p>
            <a:r>
              <a:rPr lang="en-US" sz="1400"/>
              <a:t>Access to online resources for documentation, engagement with other experts and customers for best practices, and webinar series (Office Hours). For troubleshooting tips and tricks, several channels are also available for questions and case submissions.</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Online Support</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Online Forums</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74624"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24x7 access to Communities</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923132"/>
            <a:ext cx="1324778"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Live Chat Support*</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8" y="4842291"/>
            <a:ext cx="990344"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Enablement</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089009" cy="338554"/>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24x7 P1 phone support</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Engagement with other customers</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Web case submission</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Self Guided journeys</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Monthly Office Hours</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Product &amp; Release Documentation</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Talk to an Adobe expert or your Named Support Engineer</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en-US" sz="900">
                <a:solidFill>
                  <a:schemeClr val="accent2"/>
                </a:solidFill>
              </a:rPr>
              <a:t>https://experienceleaguecommunities.adobe.com/</a:t>
            </a:r>
            <a:endParaRPr lang="en-US" sz="900"/>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en-US" sz="900">
                <a:solidFill>
                  <a:schemeClr val="accent2"/>
                </a:solidFill>
              </a:rPr>
              <a:t>https://experienceleague.adobe.com/</a:t>
            </a:r>
            <a:endParaRPr lang="en-US" sz="900">
              <a:solidFill>
                <a:schemeClr val="tx1">
                  <a:lumMod val="50000"/>
                  <a:lumOff val="50000"/>
                </a:schemeClr>
              </a:solidFill>
            </a:endParaRPr>
          </a:p>
        </p:txBody>
      </p:sp>
      <p:grpSp>
        <p:nvGrpSpPr>
          <p:cNvPr id="43" name="Group 42">
            <a:extLst>
              <a:ext uri="{FF2B5EF4-FFF2-40B4-BE49-F238E27FC236}">
                <a16:creationId xmlns:a16="http://schemas.microsoft.com/office/drawing/2014/main" id="{2C374D90-AF1C-4CB7-9AAA-DB4C79BB4F07}"/>
              </a:ext>
            </a:extLst>
          </p:cNvPr>
          <p:cNvGrpSpPr/>
          <p:nvPr/>
        </p:nvGrpSpPr>
        <p:grpSpPr>
          <a:xfrm>
            <a:off x="4605743" y="6298526"/>
            <a:ext cx="7275362" cy="294761"/>
            <a:chOff x="4000500" y="1895754"/>
            <a:chExt cx="1000125" cy="2664807"/>
          </a:xfrm>
        </p:grpSpPr>
        <p:sp>
          <p:nvSpPr>
            <p:cNvPr id="44" name="Rectangle: Rounded Corners 43">
              <a:extLst>
                <a:ext uri="{FF2B5EF4-FFF2-40B4-BE49-F238E27FC236}">
                  <a16:creationId xmlns:a16="http://schemas.microsoft.com/office/drawing/2014/main" id="{3075AB92-84A7-42A6-A10F-C464B65265D4}"/>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5" name="Rectangle: Rounded Corners 44">
              <a:extLst>
                <a:ext uri="{FF2B5EF4-FFF2-40B4-BE49-F238E27FC236}">
                  <a16:creationId xmlns:a16="http://schemas.microsoft.com/office/drawing/2014/main" id="{0F6084E6-7074-4842-A95F-BEF958B786A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dobe Clean ExtraBold"/>
                  <a:ea typeface="+mn-ea"/>
                  <a:cs typeface="+mn-cs"/>
                </a:rPr>
                <a:t>Named Support Contacts – List of 6 Users authorized to interact with Customer Support</a:t>
              </a:r>
            </a:p>
          </p:txBody>
        </p:sp>
      </p:grpSp>
      <p:sp>
        <p:nvSpPr>
          <p:cNvPr id="47" name="TextBox 46">
            <a:extLst>
              <a:ext uri="{FF2B5EF4-FFF2-40B4-BE49-F238E27FC236}">
                <a16:creationId xmlns:a16="http://schemas.microsoft.com/office/drawing/2014/main" id="{04541CCE-E7F8-447F-B01C-54C0CD20FB23}"/>
              </a:ext>
            </a:extLst>
          </p:cNvPr>
          <p:cNvSpPr txBox="1">
            <a:spLocks/>
          </p:cNvSpPr>
          <p:nvPr/>
        </p:nvSpPr>
        <p:spPr>
          <a:xfrm>
            <a:off x="6902977" y="3836802"/>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Start a chat session to get answers and help with case submission</a:t>
            </a:r>
          </a:p>
        </p:txBody>
      </p:sp>
      <p:sp>
        <p:nvSpPr>
          <p:cNvPr id="48" name="Rectangle 47">
            <a:extLst>
              <a:ext uri="{FF2B5EF4-FFF2-40B4-BE49-F238E27FC236}">
                <a16:creationId xmlns:a16="http://schemas.microsoft.com/office/drawing/2014/main" id="{130FD4B0-B01E-4EEA-BEBF-DD6B8782CEFE}"/>
              </a:ext>
            </a:extLst>
          </p:cNvPr>
          <p:cNvSpPr/>
          <p:nvPr/>
        </p:nvSpPr>
        <p:spPr>
          <a:xfrm>
            <a:off x="6828863" y="4024709"/>
            <a:ext cx="2080172" cy="230832"/>
          </a:xfrm>
          <a:prstGeom prst="rect">
            <a:avLst/>
          </a:prstGeom>
        </p:spPr>
        <p:txBody>
          <a:bodyPr wrap="square">
            <a:spAutoFit/>
          </a:bodyPr>
          <a:lstStyle/>
          <a:p>
            <a:r>
              <a:rPr lang="en-US" sz="900" i="1">
                <a:solidFill>
                  <a:schemeClr val="tx1">
                    <a:lumMod val="50000"/>
                    <a:lumOff val="50000"/>
                  </a:schemeClr>
                </a:solidFill>
              </a:rPr>
              <a:t>* Not all products have live chat support. </a:t>
            </a:r>
            <a:endParaRPr lang="en-US" sz="800" kern="0">
              <a:solidFill>
                <a:schemeClr val="tx1">
                  <a:lumMod val="50000"/>
                  <a:lumOff val="50000"/>
                </a:schemeClr>
              </a:solidFill>
              <a:latin typeface="Adobe Clean Light" panose="020B0303020404020204" pitchFamily="34" charset="0"/>
            </a:endParaRPr>
          </a:p>
        </p:txBody>
      </p:sp>
    </p:spTree>
    <p:extLst>
      <p:ext uri="{BB962C8B-B14F-4D97-AF65-F5344CB8AC3E}">
        <p14:creationId xmlns:p14="http://schemas.microsoft.com/office/powerpoint/2010/main" val="301759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12FFFC-E79D-4522-8703-7365F6BDE800}"/>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i="1">
                <a:solidFill>
                  <a:srgbClr val="5F5F5F"/>
                </a:solidFill>
                <a:cs typeface="Arial"/>
                <a:hlinkClick r:id="rId2"/>
              </a:rPr>
              <a:t>https://adobe.ly/</a:t>
            </a:r>
            <a:r>
              <a:rPr lang="en-US" sz="1200">
                <a:ea typeface="+mn-lt"/>
                <a:cs typeface="+mn-lt"/>
                <a:hlinkClick r:id="rId2"/>
              </a:rPr>
              <a:t>enterprisesupport</a:t>
            </a:r>
            <a:endParaRPr lang="en-US" sz="1200" i="1"/>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en-US" sz="2800"/>
              <a:t>Enterprise Support</a:t>
            </a:r>
          </a:p>
        </p:txBody>
      </p:sp>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GB" b="0" i="0" u="none" strike="noStrike" kern="0" cap="none" spc="0" normalizeH="0" baseline="0" noProof="0">
                  <a:ln>
                    <a:noFill/>
                  </a:ln>
                  <a:solidFill>
                    <a:srgbClr val="FFFFFF"/>
                  </a:solidFill>
                  <a:effectLst/>
                  <a:uLnTx/>
                  <a:uFillTx/>
                  <a:latin typeface="Adobe Clean ExtraBold"/>
                  <a:ea typeface="+mn-ea"/>
                  <a:cs typeface="+mn-cs"/>
                </a:rPr>
                <a:t>Levels &amp; Features</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888828"/>
            <a:ext cx="7180653" cy="738664"/>
          </a:xfrm>
          <a:prstGeom prst="rect">
            <a:avLst/>
          </a:prstGeom>
          <a:noFill/>
        </p:spPr>
        <p:txBody>
          <a:bodyPr wrap="square">
            <a:spAutoFit/>
          </a:bodyPr>
          <a:lstStyle/>
          <a:p>
            <a:r>
              <a:rPr lang="en-US" sz="1400"/>
              <a:t>Access to online resources for documentation, engagement with other experts and customers for best practices, and webinar series (Office Hours). For troubleshooting tips and tricks, several channels are also available for questions and case submissions.</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Online Support</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Online Forums</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74624"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24x7 access to Communities</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923132"/>
            <a:ext cx="1324778"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Live Chat Support*</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8" y="4842291"/>
            <a:ext cx="990344"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Enablement</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089009" cy="338554"/>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24x7 P1 phone support</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Engagement with other customers</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Web case submission</a:t>
            </a:r>
          </a:p>
        </p:txBody>
      </p:sp>
      <p:sp>
        <p:nvSpPr>
          <p:cNvPr id="36" name="TextBox 35">
            <a:extLst>
              <a:ext uri="{FF2B5EF4-FFF2-40B4-BE49-F238E27FC236}">
                <a16:creationId xmlns:a16="http://schemas.microsoft.com/office/drawing/2014/main" id="{F55EA8DE-964F-4941-91CB-1BAEA920A796}"/>
              </a:ext>
            </a:extLst>
          </p:cNvPr>
          <p:cNvSpPr txBox="1">
            <a:spLocks/>
          </p:cNvSpPr>
          <p:nvPr/>
        </p:nvSpPr>
        <p:spPr>
          <a:xfrm>
            <a:off x="6902977" y="3836802"/>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Start a chat session to get answers and help with case submission</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Self Guided journeys</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Monthly Office Hours</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Product &amp; Release Documentation</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Talk to an Adobe expert or your Named Support Engineer</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en-US" sz="900">
                <a:solidFill>
                  <a:schemeClr val="accent2"/>
                </a:solidFill>
              </a:rPr>
              <a:t>https://experienceleaguecommunities.adobe.com/</a:t>
            </a:r>
            <a:endParaRPr lang="en-US" sz="900"/>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en-US" sz="900">
                <a:solidFill>
                  <a:schemeClr val="accent2"/>
                </a:solidFill>
              </a:rPr>
              <a:t>https://experienceleague.adobe.com/</a:t>
            </a:r>
            <a:endParaRPr lang="en-US" sz="900">
              <a:solidFill>
                <a:schemeClr val="tx1">
                  <a:lumMod val="50000"/>
                  <a:lumOff val="50000"/>
                </a:schemeClr>
              </a:solidFill>
            </a:endParaRPr>
          </a:p>
        </p:txBody>
      </p:sp>
      <p:graphicFrame>
        <p:nvGraphicFramePr>
          <p:cNvPr id="44" name="Table 43">
            <a:extLst>
              <a:ext uri="{FF2B5EF4-FFF2-40B4-BE49-F238E27FC236}">
                <a16:creationId xmlns:a16="http://schemas.microsoft.com/office/drawing/2014/main" id="{EB982E65-AC4A-4D11-91AF-8F4CBCE780DF}"/>
              </a:ext>
            </a:extLst>
          </p:cNvPr>
          <p:cNvGraphicFramePr>
            <a:graphicFrameLocks noGrp="1"/>
          </p:cNvGraphicFramePr>
          <p:nvPr>
            <p:extLst>
              <p:ext uri="{D42A27DB-BD31-4B8C-83A1-F6EECF244321}">
                <p14:modId xmlns:p14="http://schemas.microsoft.com/office/powerpoint/2010/main" val="624243777"/>
              </p:ext>
            </p:extLst>
          </p:nvPr>
        </p:nvGraphicFramePr>
        <p:xfrm>
          <a:off x="380716" y="930651"/>
          <a:ext cx="3948948" cy="5726878"/>
        </p:xfrm>
        <a:graphic>
          <a:graphicData uri="http://schemas.openxmlformats.org/drawingml/2006/table">
            <a:tbl>
              <a:tblPr firstRow="1" bandRow="1"/>
              <a:tblGrid>
                <a:gridCol w="1190909">
                  <a:extLst>
                    <a:ext uri="{9D8B030D-6E8A-4147-A177-3AD203B41FA5}">
                      <a16:colId xmlns:a16="http://schemas.microsoft.com/office/drawing/2014/main" val="875969478"/>
                    </a:ext>
                  </a:extLst>
                </a:gridCol>
                <a:gridCol w="1880283">
                  <a:extLst>
                    <a:ext uri="{9D8B030D-6E8A-4147-A177-3AD203B41FA5}">
                      <a16:colId xmlns:a16="http://schemas.microsoft.com/office/drawing/2014/main" val="4177223563"/>
                    </a:ext>
                  </a:extLst>
                </a:gridCol>
                <a:gridCol w="877756">
                  <a:extLst>
                    <a:ext uri="{9D8B030D-6E8A-4147-A177-3AD203B41FA5}">
                      <a16:colId xmlns:a16="http://schemas.microsoft.com/office/drawing/2014/main" val="1629768658"/>
                    </a:ext>
                  </a:extLst>
                </a:gridCol>
              </a:tblGrid>
              <a:tr h="506396">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en-US" sz="1600" kern="1200">
                          <a:solidFill>
                            <a:schemeClr val="bg1"/>
                          </a:solidFill>
                          <a:latin typeface="+mj-lt"/>
                          <a:ea typeface="+mn-ea"/>
                          <a:cs typeface="+mn-cs"/>
                        </a:rPr>
                        <a:t>Delivery Team &amp; Features</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607982">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Assigned Expert</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Named Support Engineer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445009">
                <a:tc rowSpan="8">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Support Services</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Online Support</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en-US" sz="1400" b="0" i="0" u="none" strike="noStrike" kern="1200" baseline="0">
                          <a:solidFill>
                            <a:schemeClr val="tx1"/>
                          </a:solidFill>
                          <a:latin typeface="+mj-lt"/>
                          <a:ea typeface="+mn-ea"/>
                          <a:cs typeface="+mn-cs"/>
                        </a:rPr>
                        <a:t> </a:t>
                      </a:r>
                      <a:r>
                        <a:rPr kumimoji="0" lang="en-US" sz="1400" b="0" i="0" u="none" strike="noStrike" kern="1200" cap="none" spc="0" normalizeH="0" baseline="0">
                          <a:ln>
                            <a:noFill/>
                          </a:ln>
                          <a:solidFill>
                            <a:srgbClr val="000000"/>
                          </a:solidFill>
                          <a:effectLst/>
                          <a:uLnTx/>
                          <a:uFillTx/>
                          <a:latin typeface="+mj-lt"/>
                          <a:ea typeface="+mn-ea"/>
                          <a:cs typeface="+mn-cs"/>
                        </a:rPr>
                        <a:t>24x5</a:t>
                      </a:r>
                      <a:endParaRPr lang="en-US" sz="1400" b="0" i="0" u="none" strike="noStrike" kern="1200" baseline="0">
                        <a:solidFill>
                          <a:schemeClr val="tx1"/>
                        </a:solidFill>
                        <a:latin typeface="+mj-lt"/>
                        <a:ea typeface="+mn-ea"/>
                        <a:cs typeface="+mn-cs"/>
                      </a:endParaRP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0111599"/>
                  </a:ext>
                </a:extLst>
              </a:tr>
              <a:tr h="317649">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24x7 P1 Issue Support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77982916"/>
                  </a:ext>
                </a:extLst>
              </a:tr>
              <a:tr h="317649">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Named Support Contacts</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10</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9488053"/>
                  </a:ext>
                </a:extLst>
              </a:tr>
              <a:tr h="484579">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Live Telephone Support</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067961505"/>
                  </a:ext>
                </a:extLst>
              </a:tr>
              <a:tr h="397050">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Escalation Management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110887327"/>
                  </a:ext>
                </a:extLst>
              </a:tr>
              <a:tr h="486741">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Support Reviews per Year</a:t>
                      </a:r>
                    </a:p>
                  </a:txBody>
                  <a:tcPr marR="0"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345501666"/>
                  </a:ext>
                </a:extLst>
              </a:tr>
              <a:tr h="486741">
                <a:tc vMerge="1">
                  <a:txBody>
                    <a:bodyPr/>
                    <a:lstStyle/>
                    <a:p>
                      <a:endParaRPr lang="en-US"/>
                    </a:p>
                  </a:txBody>
                  <a:tcPr/>
                </a:tc>
                <a:tc>
                  <a:txBody>
                    <a:body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Expert Sessions per Year</a:t>
                      </a:r>
                    </a:p>
                  </a:txBody>
                  <a:tcPr marR="0"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2367743512"/>
                  </a:ext>
                </a:extLst>
              </a:tr>
              <a:tr h="68140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Cloud Support Activities – Experience Manager as Cloud</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251144576"/>
                  </a:ext>
                </a:extLst>
              </a:tr>
              <a:tr h="536060">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Field </a:t>
                      </a:r>
                      <a:br>
                        <a:rPr lang="en-US" sz="1400" b="0" i="0" kern="1200">
                          <a:solidFill>
                            <a:schemeClr val="bg1"/>
                          </a:solidFill>
                          <a:latin typeface="+mj-lt"/>
                          <a:ea typeface="+mn-ea"/>
                          <a:cs typeface="+mn-cs"/>
                        </a:rPr>
                      </a:br>
                      <a:r>
                        <a:rPr lang="en-US" sz="1400" b="0" i="0" kern="1200">
                          <a:solidFill>
                            <a:schemeClr val="bg1"/>
                          </a:solidFill>
                          <a:latin typeface="+mj-lt"/>
                          <a:ea typeface="+mn-ea"/>
                          <a:cs typeface="+mn-cs"/>
                        </a:rPr>
                        <a:t>Services</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Launch Advisory Services – First Year of new solution</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198372"/>
                  </a:ext>
                </a:extLst>
              </a:tr>
              <a:tr h="459617">
                <a:tc vMerge="1">
                  <a:txBody>
                    <a:bodyPr/>
                    <a:lstStyle/>
                    <a:p>
                      <a:pPr marL="182880" marR="0" lvl="0" indent="0" algn="l" defTabSz="1088291" rtl="0" eaLnBrk="1" fontAlgn="auto" latinLnBrk="0" hangingPunct="1">
                        <a:lnSpc>
                          <a:spcPct val="100000"/>
                        </a:lnSpc>
                        <a:spcBef>
                          <a:spcPts val="0"/>
                        </a:spcBef>
                        <a:spcAft>
                          <a:spcPts val="0"/>
                        </a:spcAft>
                        <a:buClrTx/>
                        <a:buSzTx/>
                        <a:buFontTx/>
                        <a:buNone/>
                        <a:tabLst/>
                        <a:defRPr/>
                      </a:pPr>
                      <a:endParaRPr lang="en-US" sz="1200" b="0" i="0">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Field Services Activities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705431232"/>
                  </a:ext>
                </a:extLst>
              </a:tr>
            </a:tbl>
          </a:graphicData>
        </a:graphic>
      </p:graphicFrame>
      <p:sp>
        <p:nvSpPr>
          <p:cNvPr id="46" name="Rectangle 45">
            <a:extLst>
              <a:ext uri="{FF2B5EF4-FFF2-40B4-BE49-F238E27FC236}">
                <a16:creationId xmlns:a16="http://schemas.microsoft.com/office/drawing/2014/main" id="{C23DD36F-5A9B-4622-9E6B-7A14A28C560D}"/>
              </a:ext>
            </a:extLst>
          </p:cNvPr>
          <p:cNvSpPr/>
          <p:nvPr/>
        </p:nvSpPr>
        <p:spPr>
          <a:xfrm>
            <a:off x="6828863" y="4024709"/>
            <a:ext cx="2080172" cy="230832"/>
          </a:xfrm>
          <a:prstGeom prst="rect">
            <a:avLst/>
          </a:prstGeom>
        </p:spPr>
        <p:txBody>
          <a:bodyPr wrap="square">
            <a:spAutoFit/>
          </a:bodyPr>
          <a:lstStyle/>
          <a:p>
            <a:r>
              <a:rPr lang="en-US" sz="900" i="1">
                <a:solidFill>
                  <a:schemeClr val="tx1">
                    <a:lumMod val="50000"/>
                    <a:lumOff val="50000"/>
                  </a:schemeClr>
                </a:solidFill>
              </a:rPr>
              <a:t>* Not all products have live chat support. </a:t>
            </a:r>
            <a:endParaRPr lang="en-US" sz="800" kern="0">
              <a:solidFill>
                <a:schemeClr val="tx1">
                  <a:lumMod val="50000"/>
                  <a:lumOff val="50000"/>
                </a:schemeClr>
              </a:solidFill>
              <a:latin typeface="Adobe Clean Light" panose="020B0303020404020204" pitchFamily="34" charset="0"/>
            </a:endParaRPr>
          </a:p>
        </p:txBody>
      </p:sp>
      <p:grpSp>
        <p:nvGrpSpPr>
          <p:cNvPr id="47" name="Group 46">
            <a:extLst>
              <a:ext uri="{FF2B5EF4-FFF2-40B4-BE49-F238E27FC236}">
                <a16:creationId xmlns:a16="http://schemas.microsoft.com/office/drawing/2014/main" id="{E6F1AF70-40FD-4C7F-B788-BC6275661FF2}"/>
              </a:ext>
            </a:extLst>
          </p:cNvPr>
          <p:cNvGrpSpPr/>
          <p:nvPr/>
        </p:nvGrpSpPr>
        <p:grpSpPr>
          <a:xfrm>
            <a:off x="4605743" y="6298526"/>
            <a:ext cx="7275362" cy="294761"/>
            <a:chOff x="4000500" y="1895754"/>
            <a:chExt cx="1000125" cy="2664807"/>
          </a:xfrm>
        </p:grpSpPr>
        <p:sp>
          <p:nvSpPr>
            <p:cNvPr id="48" name="Rectangle: Rounded Corners 47">
              <a:extLst>
                <a:ext uri="{FF2B5EF4-FFF2-40B4-BE49-F238E27FC236}">
                  <a16:creationId xmlns:a16="http://schemas.microsoft.com/office/drawing/2014/main" id="{41F18986-014B-459C-A62E-1AC4EEFA052D}"/>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9" name="Rectangle: Rounded Corners 48">
              <a:extLst>
                <a:ext uri="{FF2B5EF4-FFF2-40B4-BE49-F238E27FC236}">
                  <a16:creationId xmlns:a16="http://schemas.microsoft.com/office/drawing/2014/main" id="{7A84A58D-7939-4654-95A7-D41DA9FFD79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dobe Clean ExtraBold"/>
                  <a:ea typeface="+mn-ea"/>
                  <a:cs typeface="+mn-cs"/>
                </a:rPr>
                <a:t>Named Support Contacts – List of 10 Users authorized to interact with Customer Support</a:t>
              </a:r>
            </a:p>
          </p:txBody>
        </p:sp>
      </p:grpSp>
    </p:spTree>
    <p:extLst>
      <p:ext uri="{BB962C8B-B14F-4D97-AF65-F5344CB8AC3E}">
        <p14:creationId xmlns:p14="http://schemas.microsoft.com/office/powerpoint/2010/main" val="5035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B50CB9-B8BF-46E8-80F3-B6314C3B69B6}"/>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i="1">
                <a:solidFill>
                  <a:srgbClr val="5F5F5F"/>
                </a:solidFill>
                <a:cs typeface="Arial"/>
                <a:hlinkClick r:id="rId2"/>
              </a:rPr>
              <a:t>https://adobe.ly/</a:t>
            </a:r>
            <a:r>
              <a:rPr lang="en-US" sz="1200">
                <a:ea typeface="+mn-lt"/>
                <a:cs typeface="+mn-lt"/>
                <a:hlinkClick r:id="rId2"/>
              </a:rPr>
              <a:t>elitesupport</a:t>
            </a:r>
            <a:endParaRPr lang="en-US" sz="1200" i="1"/>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en-US" sz="2800"/>
              <a:t>Elite Support</a:t>
            </a:r>
          </a:p>
        </p:txBody>
      </p:sp>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GB" b="0" i="0" u="none" strike="noStrike" kern="0" cap="none" spc="0" normalizeH="0" baseline="0" noProof="0">
                  <a:ln>
                    <a:noFill/>
                  </a:ln>
                  <a:solidFill>
                    <a:srgbClr val="FFFFFF"/>
                  </a:solidFill>
                  <a:effectLst/>
                  <a:uLnTx/>
                  <a:uFillTx/>
                  <a:latin typeface="Adobe Clean ExtraBold"/>
                  <a:ea typeface="+mn-ea"/>
                  <a:cs typeface="+mn-cs"/>
                </a:rPr>
                <a:t>Levels &amp; Features</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888828"/>
            <a:ext cx="7180653" cy="738664"/>
          </a:xfrm>
          <a:prstGeom prst="rect">
            <a:avLst/>
          </a:prstGeom>
          <a:noFill/>
        </p:spPr>
        <p:txBody>
          <a:bodyPr wrap="square">
            <a:spAutoFit/>
          </a:bodyPr>
          <a:lstStyle/>
          <a:p>
            <a:r>
              <a:rPr lang="en-US" sz="1400"/>
              <a:t>Access to online resources for documentation, engagement with other experts and customers for best practices, and webinar series (Office Hours). For troubleshooting tips and tricks, several channels are also available for questions and case submissions.</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Online Support</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Online Forums</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74624"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24x7 access to Communities</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923132"/>
            <a:ext cx="1324778"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Live Chat Support*</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8" y="4842291"/>
            <a:ext cx="990344"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Enablement</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089009" cy="338554"/>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24x7 P1 phone support</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Engagement with other customers</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Web case submission</a:t>
            </a:r>
          </a:p>
        </p:txBody>
      </p:sp>
      <p:sp>
        <p:nvSpPr>
          <p:cNvPr id="36" name="TextBox 35">
            <a:extLst>
              <a:ext uri="{FF2B5EF4-FFF2-40B4-BE49-F238E27FC236}">
                <a16:creationId xmlns:a16="http://schemas.microsoft.com/office/drawing/2014/main" id="{F55EA8DE-964F-4941-91CB-1BAEA920A796}"/>
              </a:ext>
            </a:extLst>
          </p:cNvPr>
          <p:cNvSpPr txBox="1">
            <a:spLocks/>
          </p:cNvSpPr>
          <p:nvPr/>
        </p:nvSpPr>
        <p:spPr>
          <a:xfrm>
            <a:off x="6902977" y="3836802"/>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Start a chat session to get answers and help with case submission</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Self Guided journeys</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Monthly Office Hours</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Product &amp; Release Documentation</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Talk to an Adobe expert or your Named Support Engineer</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en-US" sz="900">
                <a:solidFill>
                  <a:schemeClr val="accent2"/>
                </a:solidFill>
              </a:rPr>
              <a:t>https://experienceleaguecommunities.adobe.com/</a:t>
            </a:r>
            <a:endParaRPr lang="en-US" sz="900"/>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en-US" sz="900">
                <a:solidFill>
                  <a:schemeClr val="accent2"/>
                </a:solidFill>
              </a:rPr>
              <a:t>https://experienceleague.adobe.com/</a:t>
            </a:r>
            <a:endParaRPr lang="en-US" sz="900">
              <a:solidFill>
                <a:schemeClr val="tx1">
                  <a:lumMod val="50000"/>
                  <a:lumOff val="50000"/>
                </a:schemeClr>
              </a:solidFill>
            </a:endParaRPr>
          </a:p>
        </p:txBody>
      </p:sp>
      <p:sp>
        <p:nvSpPr>
          <p:cNvPr id="46" name="Rectangle 45">
            <a:extLst>
              <a:ext uri="{FF2B5EF4-FFF2-40B4-BE49-F238E27FC236}">
                <a16:creationId xmlns:a16="http://schemas.microsoft.com/office/drawing/2014/main" id="{C23DD36F-5A9B-4622-9E6B-7A14A28C560D}"/>
              </a:ext>
            </a:extLst>
          </p:cNvPr>
          <p:cNvSpPr/>
          <p:nvPr/>
        </p:nvSpPr>
        <p:spPr>
          <a:xfrm>
            <a:off x="6828863" y="4024709"/>
            <a:ext cx="2080172" cy="230832"/>
          </a:xfrm>
          <a:prstGeom prst="rect">
            <a:avLst/>
          </a:prstGeom>
        </p:spPr>
        <p:txBody>
          <a:bodyPr wrap="square">
            <a:spAutoFit/>
          </a:bodyPr>
          <a:lstStyle/>
          <a:p>
            <a:r>
              <a:rPr lang="en-US" sz="900" i="1">
                <a:solidFill>
                  <a:schemeClr val="tx1">
                    <a:lumMod val="50000"/>
                    <a:lumOff val="50000"/>
                  </a:schemeClr>
                </a:solidFill>
              </a:rPr>
              <a:t>* Not all products have live chat support. </a:t>
            </a:r>
            <a:endParaRPr lang="en-US" sz="800" kern="0">
              <a:solidFill>
                <a:schemeClr val="tx1">
                  <a:lumMod val="50000"/>
                  <a:lumOff val="50000"/>
                </a:schemeClr>
              </a:solidFill>
              <a:latin typeface="Adobe Clean Light" panose="020B0303020404020204" pitchFamily="34" charset="0"/>
            </a:endParaRPr>
          </a:p>
        </p:txBody>
      </p:sp>
      <p:graphicFrame>
        <p:nvGraphicFramePr>
          <p:cNvPr id="45" name="Table 44">
            <a:extLst>
              <a:ext uri="{FF2B5EF4-FFF2-40B4-BE49-F238E27FC236}">
                <a16:creationId xmlns:a16="http://schemas.microsoft.com/office/drawing/2014/main" id="{1015B738-E1E9-4729-A0E1-F3FB5808CDCF}"/>
              </a:ext>
            </a:extLst>
          </p:cNvPr>
          <p:cNvGraphicFramePr>
            <a:graphicFrameLocks noGrp="1"/>
          </p:cNvGraphicFramePr>
          <p:nvPr>
            <p:extLst>
              <p:ext uri="{D42A27DB-BD31-4B8C-83A1-F6EECF244321}">
                <p14:modId xmlns:p14="http://schemas.microsoft.com/office/powerpoint/2010/main" val="447927601"/>
              </p:ext>
            </p:extLst>
          </p:nvPr>
        </p:nvGraphicFramePr>
        <p:xfrm>
          <a:off x="375367" y="930652"/>
          <a:ext cx="3962786" cy="5797438"/>
        </p:xfrm>
        <a:graphic>
          <a:graphicData uri="http://schemas.openxmlformats.org/drawingml/2006/table">
            <a:tbl>
              <a:tblPr firstRow="1" bandRow="1"/>
              <a:tblGrid>
                <a:gridCol w="1034333">
                  <a:extLst>
                    <a:ext uri="{9D8B030D-6E8A-4147-A177-3AD203B41FA5}">
                      <a16:colId xmlns:a16="http://schemas.microsoft.com/office/drawing/2014/main" val="875969478"/>
                    </a:ext>
                  </a:extLst>
                </a:gridCol>
                <a:gridCol w="2364400">
                  <a:extLst>
                    <a:ext uri="{9D8B030D-6E8A-4147-A177-3AD203B41FA5}">
                      <a16:colId xmlns:a16="http://schemas.microsoft.com/office/drawing/2014/main" val="4177223563"/>
                    </a:ext>
                  </a:extLst>
                </a:gridCol>
                <a:gridCol w="564053">
                  <a:extLst>
                    <a:ext uri="{9D8B030D-6E8A-4147-A177-3AD203B41FA5}">
                      <a16:colId xmlns:a16="http://schemas.microsoft.com/office/drawing/2014/main" val="1629768658"/>
                    </a:ext>
                  </a:extLst>
                </a:gridCol>
              </a:tblGrid>
              <a:tr h="512814">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en-US" sz="1600" kern="1200">
                          <a:solidFill>
                            <a:schemeClr val="bg1"/>
                          </a:solidFill>
                          <a:latin typeface="+mj-lt"/>
                          <a:ea typeface="+mn-ea"/>
                          <a:cs typeface="+mn-cs"/>
                        </a:rPr>
                        <a:t>Delivery Team &amp; Features</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258021">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Assigned Expert</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100" b="0" i="0" kern="1200">
                          <a:solidFill>
                            <a:schemeClr val="tx1">
                              <a:lumMod val="75000"/>
                              <a:lumOff val="25000"/>
                            </a:schemeClr>
                          </a:solidFill>
                          <a:latin typeface="+mn-lt"/>
                          <a:ea typeface="+mn-ea"/>
                          <a:cs typeface="+mn-cs"/>
                        </a:rPr>
                        <a:t>Named Support Engineer</a:t>
                      </a:r>
                    </a:p>
                  </a:txBody>
                  <a:tcPr marL="17497" marR="1749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309358">
                <a:tc vMerge="1">
                  <a:txBody>
                    <a:bodyPr/>
                    <a:lstStyle/>
                    <a:p>
                      <a:pPr marL="182880" algn="l" defTabSz="914400" rtl="0" eaLnBrk="1" latinLnBrk="0" hangingPunct="1"/>
                      <a:endParaRPr lang="en-US" sz="1200" b="0" i="0" kern="1200">
                        <a:solidFill>
                          <a:schemeClr val="tx1"/>
                        </a:solidFill>
                        <a:latin typeface="Adobe Clean Light" panose="020B0303020404020204" pitchFamily="34" charset="0"/>
                        <a:ea typeface="+mn-ea"/>
                        <a:cs typeface="+mn-cs"/>
                      </a:endParaRPr>
                    </a:p>
                  </a:txBody>
                  <a:tcPr marL="45720" marR="4572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Technical Account Manager</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056486"/>
                  </a:ext>
                </a:extLst>
              </a:tr>
              <a:tr h="258021">
                <a:tc rowSpan="1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Support Services</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Online Support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24x5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620111599"/>
                  </a:ext>
                </a:extLst>
              </a:tr>
              <a:tr h="258021">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100" b="0" i="0" kern="1200">
                          <a:solidFill>
                            <a:schemeClr val="tx1">
                              <a:lumMod val="75000"/>
                              <a:lumOff val="25000"/>
                            </a:schemeClr>
                          </a:solidFill>
                          <a:latin typeface="+mn-lt"/>
                          <a:ea typeface="+mn-ea"/>
                          <a:cs typeface="+mn-cs"/>
                        </a:rPr>
                        <a:t>24x7 P1 Issue Support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7982916"/>
                  </a:ext>
                </a:extLst>
              </a:tr>
              <a:tr h="258021">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Named Support Contacts</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15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979488053"/>
                  </a:ext>
                </a:extLst>
              </a:tr>
              <a:tr h="258021">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Live Telephone Support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7961505"/>
                  </a:ext>
                </a:extLst>
              </a:tr>
              <a:tr h="42487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100" b="0" i="0" kern="1200">
                          <a:solidFill>
                            <a:schemeClr val="tx1">
                              <a:lumMod val="75000"/>
                              <a:lumOff val="25000"/>
                            </a:schemeClr>
                          </a:solidFill>
                          <a:latin typeface="+mn-lt"/>
                          <a:ea typeface="+mn-ea"/>
                          <a:cs typeface="+mn-cs"/>
                        </a:rPr>
                        <a:t>Escalation Management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0887327"/>
                  </a:ext>
                </a:extLst>
              </a:tr>
              <a:tr h="42956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100" b="0" i="0" kern="1200">
                          <a:solidFill>
                            <a:schemeClr val="tx1">
                              <a:lumMod val="75000"/>
                              <a:lumOff val="25000"/>
                            </a:schemeClr>
                          </a:solidFill>
                          <a:latin typeface="+mn-lt"/>
                          <a:ea typeface="+mn-ea"/>
                          <a:cs typeface="+mn-cs"/>
                        </a:rPr>
                        <a:t>Service Reviews per Year</a:t>
                      </a:r>
                    </a:p>
                  </a:txBody>
                  <a:tcPr marL="17497" marR="17497"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5501666"/>
                  </a:ext>
                </a:extLst>
              </a:tr>
              <a:tr h="429565">
                <a:tc vMerge="1">
                  <a:txBody>
                    <a:bodyPr/>
                    <a:lstStyle/>
                    <a:p>
                      <a:endParaRPr lang="en-US"/>
                    </a:p>
                  </a:txBody>
                  <a:tcPr/>
                </a:tc>
                <a:tc>
                  <a:txBody>
                    <a:body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100" b="0" i="0" kern="1200">
                          <a:solidFill>
                            <a:schemeClr val="tx1">
                              <a:lumMod val="75000"/>
                              <a:lumOff val="25000"/>
                            </a:schemeClr>
                          </a:solidFill>
                          <a:latin typeface="+mn-lt"/>
                          <a:ea typeface="+mn-ea"/>
                          <a:cs typeface="+mn-cs"/>
                        </a:rPr>
                        <a:t>Expert Sessions per Year</a:t>
                      </a:r>
                    </a:p>
                  </a:txBody>
                  <a:tcPr marL="17497" marR="17497"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327813536"/>
                  </a:ext>
                </a:extLst>
              </a:tr>
              <a:tr h="42487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100" b="0" i="0" kern="1200">
                          <a:solidFill>
                            <a:schemeClr val="tx1">
                              <a:lumMod val="75000"/>
                              <a:lumOff val="25000"/>
                            </a:schemeClr>
                          </a:solidFill>
                          <a:latin typeface="+mn-lt"/>
                          <a:ea typeface="+mn-ea"/>
                          <a:cs typeface="+mn-cs"/>
                        </a:rPr>
                        <a:t>Event Management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1144576"/>
                  </a:ext>
                </a:extLst>
              </a:tr>
              <a:tr h="429565">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Environment Review, Maintenance &amp; Monitoring​</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964641712"/>
                  </a:ext>
                </a:extLst>
              </a:tr>
              <a:tr h="429565">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Release, Migration, Upgrade &amp; Product Roadmap Review</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21792154"/>
                  </a:ext>
                </a:extLst>
              </a:tr>
              <a:tr h="429565">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Cloud Support Activities – Experience Manager as Cloud</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986353945"/>
                  </a:ext>
                </a:extLst>
              </a:tr>
              <a:tr h="429565">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Field </a:t>
                      </a:r>
                      <a:br>
                        <a:rPr lang="en-US" sz="1400" b="0" i="0" kern="1200">
                          <a:solidFill>
                            <a:schemeClr val="bg1"/>
                          </a:solidFill>
                          <a:latin typeface="+mj-lt"/>
                          <a:ea typeface="+mn-ea"/>
                          <a:cs typeface="+mn-cs"/>
                        </a:rPr>
                      </a:br>
                      <a:r>
                        <a:rPr lang="en-US" sz="1400" b="0" i="0" kern="1200">
                          <a:solidFill>
                            <a:schemeClr val="bg1"/>
                          </a:solidFill>
                          <a:latin typeface="+mj-lt"/>
                          <a:ea typeface="+mn-ea"/>
                          <a:cs typeface="+mn-cs"/>
                        </a:rPr>
                        <a:t>Services</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Launch Advisory Services – First Year of new solution</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198372"/>
                  </a:ext>
                </a:extLst>
              </a:tr>
              <a:tr h="258021">
                <a:tc vMerge="1">
                  <a:txBody>
                    <a:bodyPr/>
                    <a:lstStyle/>
                    <a:p>
                      <a:pPr marL="182880" marR="0" lvl="0" indent="0" algn="l" defTabSz="1088291" rtl="0" eaLnBrk="1" fontAlgn="auto" latinLnBrk="0" hangingPunct="1">
                        <a:lnSpc>
                          <a:spcPct val="100000"/>
                        </a:lnSpc>
                        <a:spcBef>
                          <a:spcPts val="0"/>
                        </a:spcBef>
                        <a:spcAft>
                          <a:spcPts val="0"/>
                        </a:spcAft>
                        <a:buClrTx/>
                        <a:buSzTx/>
                        <a:buFontTx/>
                        <a:buNone/>
                        <a:tabLst/>
                        <a:defRPr/>
                      </a:pPr>
                      <a:endParaRPr lang="en-US" sz="1200" b="0" i="0">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100" b="0" i="0" kern="1200">
                          <a:solidFill>
                            <a:schemeClr val="tx1">
                              <a:lumMod val="75000"/>
                              <a:lumOff val="25000"/>
                            </a:schemeClr>
                          </a:solidFill>
                          <a:latin typeface="+mn-lt"/>
                          <a:ea typeface="+mn-ea"/>
                          <a:cs typeface="+mn-cs"/>
                        </a:rPr>
                        <a:t>Field Services Activities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705431232"/>
                  </a:ext>
                </a:extLst>
              </a:tr>
            </a:tbl>
          </a:graphicData>
        </a:graphic>
      </p:graphicFrame>
      <p:grpSp>
        <p:nvGrpSpPr>
          <p:cNvPr id="43" name="Group 42">
            <a:extLst>
              <a:ext uri="{FF2B5EF4-FFF2-40B4-BE49-F238E27FC236}">
                <a16:creationId xmlns:a16="http://schemas.microsoft.com/office/drawing/2014/main" id="{C829D3E5-E657-4CF2-8D46-EFF63C8778A2}"/>
              </a:ext>
            </a:extLst>
          </p:cNvPr>
          <p:cNvGrpSpPr/>
          <p:nvPr/>
        </p:nvGrpSpPr>
        <p:grpSpPr>
          <a:xfrm>
            <a:off x="4605743" y="6298526"/>
            <a:ext cx="7275362" cy="294761"/>
            <a:chOff x="4000500" y="1895754"/>
            <a:chExt cx="1000125" cy="2664807"/>
          </a:xfrm>
        </p:grpSpPr>
        <p:sp>
          <p:nvSpPr>
            <p:cNvPr id="44" name="Rectangle: Rounded Corners 43">
              <a:extLst>
                <a:ext uri="{FF2B5EF4-FFF2-40B4-BE49-F238E27FC236}">
                  <a16:creationId xmlns:a16="http://schemas.microsoft.com/office/drawing/2014/main" id="{8057B8E1-1986-4A38-9582-EB9C676CBFEF}"/>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0" name="Rectangle: Rounded Corners 49">
              <a:extLst>
                <a:ext uri="{FF2B5EF4-FFF2-40B4-BE49-F238E27FC236}">
                  <a16:creationId xmlns:a16="http://schemas.microsoft.com/office/drawing/2014/main" id="{D5CD6983-9A7E-4E3E-B2D3-CE842E83FCA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dobe Clean ExtraBold"/>
                  <a:ea typeface="+mn-ea"/>
                  <a:cs typeface="+mn-cs"/>
                </a:rPr>
                <a:t>Named Support Contacts – List of 15 Users authorized to interact with Customer Support</a:t>
              </a:r>
            </a:p>
          </p:txBody>
        </p:sp>
      </p:grpSp>
    </p:spTree>
    <p:extLst>
      <p:ext uri="{BB962C8B-B14F-4D97-AF65-F5344CB8AC3E}">
        <p14:creationId xmlns:p14="http://schemas.microsoft.com/office/powerpoint/2010/main" val="22034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B4F9-D34A-487E-A277-D95C430F400A}"/>
              </a:ext>
            </a:extLst>
          </p:cNvPr>
          <p:cNvSpPr>
            <a:spLocks noGrp="1"/>
          </p:cNvSpPr>
          <p:nvPr>
            <p:ph type="title"/>
          </p:nvPr>
        </p:nvSpPr>
        <p:spPr/>
        <p:txBody>
          <a:bodyPr/>
          <a:lstStyle/>
          <a:p>
            <a:r>
              <a:rPr lang="en-US"/>
              <a:t>Customer Support Guidelines</a:t>
            </a:r>
          </a:p>
        </p:txBody>
      </p:sp>
      <p:sp>
        <p:nvSpPr>
          <p:cNvPr id="4" name="Rectangle 3">
            <a:extLst>
              <a:ext uri="{FF2B5EF4-FFF2-40B4-BE49-F238E27FC236}">
                <a16:creationId xmlns:a16="http://schemas.microsoft.com/office/drawing/2014/main" id="{34510472-CFDE-4069-A3AE-0844B7B8A89C}"/>
              </a:ext>
            </a:extLst>
          </p:cNvPr>
          <p:cNvSpPr/>
          <p:nvPr/>
        </p:nvSpPr>
        <p:spPr>
          <a:xfrm>
            <a:off x="0" y="946379"/>
            <a:ext cx="12192000" cy="7395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 portals and aliases provide access to a wealth of information and support resources. View your open tickets, submit new ones, and contact Customer Support.</a:t>
            </a:r>
          </a:p>
        </p:txBody>
      </p:sp>
      <p:sp>
        <p:nvSpPr>
          <p:cNvPr id="5" name="Rectangle 4">
            <a:extLst>
              <a:ext uri="{FF2B5EF4-FFF2-40B4-BE49-F238E27FC236}">
                <a16:creationId xmlns:a16="http://schemas.microsoft.com/office/drawing/2014/main" id="{7CC9B939-6C03-4BEA-823E-6216C72B8474}"/>
              </a:ext>
            </a:extLst>
          </p:cNvPr>
          <p:cNvSpPr/>
          <p:nvPr/>
        </p:nvSpPr>
        <p:spPr>
          <a:xfrm>
            <a:off x="350360" y="2062615"/>
            <a:ext cx="5655533" cy="4551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6" name="Group 5">
            <a:extLst>
              <a:ext uri="{FF2B5EF4-FFF2-40B4-BE49-F238E27FC236}">
                <a16:creationId xmlns:a16="http://schemas.microsoft.com/office/drawing/2014/main" id="{CED7BDB6-351A-4BD0-B89A-EB2413570319}"/>
              </a:ext>
            </a:extLst>
          </p:cNvPr>
          <p:cNvGrpSpPr/>
          <p:nvPr/>
        </p:nvGrpSpPr>
        <p:grpSpPr>
          <a:xfrm>
            <a:off x="444131" y="2172785"/>
            <a:ext cx="5467991" cy="360000"/>
            <a:chOff x="4000500" y="1895754"/>
            <a:chExt cx="1000125" cy="2664807"/>
          </a:xfrm>
        </p:grpSpPr>
        <p:sp>
          <p:nvSpPr>
            <p:cNvPr id="7" name="Rectangle: Rounded Corners 6">
              <a:extLst>
                <a:ext uri="{FF2B5EF4-FFF2-40B4-BE49-F238E27FC236}">
                  <a16:creationId xmlns:a16="http://schemas.microsoft.com/office/drawing/2014/main" id="{F25EBF74-7021-410D-90A0-16EC337764D8}"/>
                </a:ext>
              </a:extLst>
            </p:cNvPr>
            <p:cNvSpPr/>
            <p:nvPr/>
          </p:nvSpPr>
          <p:spPr>
            <a:xfrm>
              <a:off x="4000500" y="1895754"/>
              <a:ext cx="1000125" cy="2664807"/>
            </a:xfrm>
            <a:prstGeom prst="roundRect">
              <a:avLst>
                <a:gd name="adj" fmla="val 50000"/>
              </a:avLst>
            </a:prstGeom>
            <a:solidFill>
              <a:srgbClr val="2C2C2C"/>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8" name="Rectangle: Rounded Corners 7">
              <a:extLst>
                <a:ext uri="{FF2B5EF4-FFF2-40B4-BE49-F238E27FC236}">
                  <a16:creationId xmlns:a16="http://schemas.microsoft.com/office/drawing/2014/main" id="{522F6EB7-E06B-43A9-8CF9-795748EF9DB5}"/>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What Customer Support Covers</a:t>
              </a:r>
            </a:p>
          </p:txBody>
        </p:sp>
      </p:grpSp>
      <p:sp>
        <p:nvSpPr>
          <p:cNvPr id="9" name="TextBox 8">
            <a:extLst>
              <a:ext uri="{FF2B5EF4-FFF2-40B4-BE49-F238E27FC236}">
                <a16:creationId xmlns:a16="http://schemas.microsoft.com/office/drawing/2014/main" id="{8062D30E-8CEE-4342-95A0-AAB730AF476B}"/>
              </a:ext>
            </a:extLst>
          </p:cNvPr>
          <p:cNvSpPr txBox="1"/>
          <p:nvPr/>
        </p:nvSpPr>
        <p:spPr>
          <a:xfrm>
            <a:off x="497256" y="2565928"/>
            <a:ext cx="5361740" cy="2838085"/>
          </a:xfrm>
          <a:prstGeom prst="rect">
            <a:avLst/>
          </a:prstGeom>
          <a:noFill/>
        </p:spPr>
        <p:txBody>
          <a:bodyPr wrap="square" lIns="91440" tIns="45720" rIns="91440" bIns="45720" anchor="t">
            <a:spAutoFit/>
          </a:bodyPr>
          <a:lstStyle/>
          <a:p>
            <a:pPr>
              <a:lnSpc>
                <a:spcPct val="110000"/>
              </a:lnSpc>
              <a:spcBef>
                <a:spcPts val="300"/>
              </a:spcBef>
            </a:pPr>
            <a:r>
              <a:rPr lang="en-US" sz="1800" kern="1400" dirty="0">
                <a:ln>
                  <a:noFill/>
                </a:ln>
                <a:solidFill>
                  <a:srgbClr val="000000"/>
                </a:solidFill>
                <a:effectLst/>
                <a:latin typeface="Wingdings"/>
                <a:sym typeface="Wingdings"/>
              </a:rPr>
              <a:t>ü</a:t>
            </a:r>
            <a:r>
              <a:rPr lang="en-US" sz="1800" kern="1400" dirty="0">
                <a:ln>
                  <a:noFill/>
                </a:ln>
                <a:solidFill>
                  <a:srgbClr val="000000"/>
                </a:solidFill>
                <a:effectLst/>
                <a:latin typeface="Calibri"/>
                <a:cs typeface="Calibri"/>
              </a:rPr>
              <a:t> </a:t>
            </a:r>
            <a:r>
              <a:rPr lang="en-US" sz="1800" kern="1400" dirty="0">
                <a:ln>
                  <a:noFill/>
                </a:ln>
                <a:solidFill>
                  <a:srgbClr val="000000"/>
                </a:solidFill>
                <a:effectLst/>
                <a:latin typeface="Adobe Clean"/>
              </a:rPr>
              <a:t>Troubleshooting and resolution assistance for product issues on supported configurations</a:t>
            </a:r>
            <a:r>
              <a:rPr lang="en-US" kern="1400" dirty="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a:lnSpc>
                <a:spcPct val="110000"/>
              </a:lnSpc>
            </a:pPr>
            <a:r>
              <a:rPr lang="en-US" sz="1800" kern="1400" dirty="0">
                <a:ln>
                  <a:noFill/>
                </a:ln>
                <a:solidFill>
                  <a:srgbClr val="000000"/>
                </a:solidFill>
                <a:effectLst/>
                <a:latin typeface="Wingdings"/>
                <a:sym typeface="Wingdings"/>
              </a:rPr>
              <a:t>ü</a:t>
            </a:r>
            <a:r>
              <a:rPr lang="en-US" sz="1800" kern="1400" dirty="0">
                <a:ln>
                  <a:noFill/>
                </a:ln>
                <a:solidFill>
                  <a:srgbClr val="000000"/>
                </a:solidFill>
                <a:effectLst/>
                <a:latin typeface="Calibri"/>
                <a:cs typeface="Calibri"/>
              </a:rPr>
              <a:t> </a:t>
            </a:r>
            <a:r>
              <a:rPr lang="en-US" sz="1800" kern="1400" dirty="0">
                <a:ln>
                  <a:noFill/>
                </a:ln>
                <a:solidFill>
                  <a:srgbClr val="000000"/>
                </a:solidFill>
                <a:effectLst/>
                <a:latin typeface="Adobe Clean"/>
              </a:rPr>
              <a:t>Remote diagnostics</a:t>
            </a:r>
            <a:r>
              <a:rPr lang="en-US" kern="1400" dirty="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marL="0" marR="0" indent="0" algn="l">
              <a:lnSpc>
                <a:spcPct val="110000"/>
              </a:lnSpc>
              <a:spcBef>
                <a:spcPts val="0"/>
              </a:spcBef>
              <a:spcAft>
                <a:spcPts val="0"/>
              </a:spcAft>
            </a:pPr>
            <a:r>
              <a:rPr lang="en-US" sz="1800" kern="1400" dirty="0">
                <a:ln>
                  <a:noFill/>
                </a:ln>
                <a:solidFill>
                  <a:srgbClr val="000000"/>
                </a:solidFill>
                <a:effectLst/>
                <a:latin typeface="Wingdings"/>
                <a:sym typeface="Wingdings"/>
              </a:rPr>
              <a:t>ü</a:t>
            </a:r>
            <a:r>
              <a:rPr lang="en-US" sz="1800" kern="1400" dirty="0">
                <a:ln>
                  <a:noFill/>
                </a:ln>
                <a:solidFill>
                  <a:srgbClr val="000000"/>
                </a:solidFill>
                <a:effectLst/>
                <a:latin typeface="Calibri"/>
                <a:cs typeface="Calibri"/>
              </a:rPr>
              <a:t> </a:t>
            </a:r>
            <a:r>
              <a:rPr lang="en-US" sz="1800" kern="1400" dirty="0">
                <a:ln>
                  <a:noFill/>
                </a:ln>
                <a:solidFill>
                  <a:srgbClr val="000000"/>
                </a:solidFill>
                <a:effectLst/>
                <a:latin typeface="Adobe Clean"/>
              </a:rPr>
              <a:t>Additional Service Enhancements available to customize your support package</a:t>
            </a:r>
          </a:p>
          <a:p>
            <a:pPr marL="0" marR="0" indent="0" algn="l">
              <a:lnSpc>
                <a:spcPct val="110000"/>
              </a:lnSpc>
              <a:spcBef>
                <a:spcPts val="0"/>
              </a:spcBef>
              <a:spcAft>
                <a:spcPts val="0"/>
              </a:spcAft>
            </a:pPr>
            <a:r>
              <a:rPr lang="en-US" sz="1800" kern="1400" dirty="0">
                <a:ln>
                  <a:noFill/>
                </a:ln>
                <a:solidFill>
                  <a:srgbClr val="000000"/>
                </a:solidFill>
                <a:effectLst/>
                <a:latin typeface="Wingdings"/>
                <a:sym typeface="Wingdings"/>
              </a:rPr>
              <a:t>ü</a:t>
            </a:r>
            <a:r>
              <a:rPr lang="en-US" sz="1800" kern="1400" dirty="0">
                <a:ln>
                  <a:noFill/>
                </a:ln>
                <a:solidFill>
                  <a:srgbClr val="000000"/>
                </a:solidFill>
                <a:effectLst/>
                <a:latin typeface="Calibri"/>
                <a:cs typeface="Calibri"/>
              </a:rPr>
              <a:t> </a:t>
            </a:r>
            <a:r>
              <a:rPr lang="en-US" sz="1800" kern="1400" dirty="0">
                <a:ln>
                  <a:noFill/>
                </a:ln>
                <a:solidFill>
                  <a:srgbClr val="000000"/>
                </a:solidFill>
                <a:effectLst/>
                <a:latin typeface="Adobe Clean"/>
              </a:rPr>
              <a:t>Product upgrade releases </a:t>
            </a:r>
            <a:r>
              <a:rPr lang="en-US" kern="1400" dirty="0">
                <a:solidFill>
                  <a:srgbClr val="000000"/>
                </a:solidFill>
                <a:latin typeface="Adobe Clean"/>
              </a:rPr>
              <a:t>(</a:t>
            </a:r>
            <a:r>
              <a:rPr lang="en-US" sz="1800" kern="1400" dirty="0">
                <a:ln>
                  <a:noFill/>
                </a:ln>
                <a:solidFill>
                  <a:srgbClr val="000000"/>
                </a:solidFill>
                <a:effectLst/>
                <a:latin typeface="Adobe Clean"/>
              </a:rPr>
              <a:t>on premise)</a:t>
            </a:r>
          </a:p>
          <a:p>
            <a:pPr>
              <a:lnSpc>
                <a:spcPct val="110000"/>
              </a:lnSpc>
            </a:pPr>
            <a:r>
              <a:rPr lang="en-US" sz="1800" kern="1400" dirty="0">
                <a:ln>
                  <a:noFill/>
                </a:ln>
                <a:solidFill>
                  <a:srgbClr val="000000"/>
                </a:solidFill>
                <a:effectLst/>
                <a:latin typeface="Wingdings"/>
                <a:sym typeface="Wingdings"/>
              </a:rPr>
              <a:t>ü</a:t>
            </a:r>
            <a:r>
              <a:rPr lang="en-US" sz="1800" kern="1400" dirty="0">
                <a:ln>
                  <a:noFill/>
                </a:ln>
                <a:solidFill>
                  <a:srgbClr val="000000"/>
                </a:solidFill>
                <a:effectLst/>
                <a:latin typeface="Calibri"/>
                <a:cs typeface="Calibri"/>
              </a:rPr>
              <a:t> </a:t>
            </a:r>
            <a:r>
              <a:rPr lang="en-US" sz="1800" kern="1400" dirty="0">
                <a:ln>
                  <a:noFill/>
                </a:ln>
                <a:solidFill>
                  <a:srgbClr val="000000"/>
                </a:solidFill>
                <a:effectLst/>
                <a:latin typeface="Adobe Clean"/>
              </a:rPr>
              <a:t>Maintenance releases </a:t>
            </a:r>
            <a:r>
              <a:rPr lang="en-US" kern="1400" dirty="0">
                <a:solidFill>
                  <a:srgbClr val="000000"/>
                </a:solidFill>
                <a:latin typeface="Adobe Clean"/>
              </a:rPr>
              <a:t>(</a:t>
            </a:r>
            <a:r>
              <a:rPr lang="en-US" sz="1800" kern="1400" dirty="0">
                <a:ln>
                  <a:noFill/>
                </a:ln>
                <a:solidFill>
                  <a:srgbClr val="000000"/>
                </a:solidFill>
                <a:effectLst/>
                <a:latin typeface="Adobe Clean"/>
              </a:rPr>
              <a:t>on premise)</a:t>
            </a:r>
            <a:r>
              <a:rPr lang="en-US" kern="1400" dirty="0">
                <a:solidFill>
                  <a:srgbClr val="000000"/>
                </a:solidFill>
                <a:latin typeface="Adobe Clean"/>
              </a:rPr>
              <a:t> </a:t>
            </a:r>
            <a:endParaRPr lang="en-US" sz="1800" kern="1400" dirty="0">
              <a:ln>
                <a:noFill/>
              </a:ln>
              <a:solidFill>
                <a:srgbClr val="000000"/>
              </a:solidFill>
              <a:effectLst/>
              <a:latin typeface="Calibri" panose="020F0502020204030204" pitchFamily="34" charset="0"/>
            </a:endParaRPr>
          </a:p>
          <a:p>
            <a:pPr>
              <a:lnSpc>
                <a:spcPct val="110000"/>
              </a:lnSpc>
            </a:pPr>
            <a:r>
              <a:rPr lang="en-US" kern="1400" dirty="0">
                <a:latin typeface="Wingdings"/>
                <a:ea typeface="+mn-lt"/>
                <a:cs typeface="+mn-lt"/>
                <a:sym typeface="Wingdings"/>
              </a:rPr>
              <a:t>ü</a:t>
            </a:r>
            <a:r>
              <a:rPr lang="en-US" kern="1400" dirty="0">
                <a:latin typeface="Calibri"/>
                <a:ea typeface="+mn-lt"/>
                <a:cs typeface="Calibri"/>
              </a:rPr>
              <a:t> </a:t>
            </a:r>
            <a:r>
              <a:rPr lang="en-US" kern="1400" dirty="0">
                <a:ea typeface="+mn-lt"/>
                <a:cs typeface="+mn-lt"/>
              </a:rPr>
              <a:t>Application Integration Issue*</a:t>
            </a:r>
            <a:endParaRPr lang="en-US" kern="1400" dirty="0"/>
          </a:p>
          <a:p>
            <a:pPr marL="0" marR="0" indent="0" algn="l">
              <a:lnSpc>
                <a:spcPct val="119000"/>
              </a:lnSpc>
              <a:spcBef>
                <a:spcPts val="0"/>
              </a:spcBef>
              <a:spcAft>
                <a:spcPts val="600"/>
              </a:spcAft>
            </a:pPr>
            <a:endParaRPr lang="en-US" sz="1800" kern="1400">
              <a:ln>
                <a:noFill/>
              </a:ln>
              <a:solidFill>
                <a:srgbClr val="000000"/>
              </a:solidFill>
              <a:effectLst/>
              <a:latin typeface="Calibri" panose="020F0502020204030204" pitchFamily="34" charset="0"/>
            </a:endParaRPr>
          </a:p>
        </p:txBody>
      </p:sp>
      <p:sp>
        <p:nvSpPr>
          <p:cNvPr id="12" name="Rectangle 11">
            <a:extLst>
              <a:ext uri="{FF2B5EF4-FFF2-40B4-BE49-F238E27FC236}">
                <a16:creationId xmlns:a16="http://schemas.microsoft.com/office/drawing/2014/main" id="{93CF4E0C-506B-4FE7-BAAA-208B5254F44F}"/>
              </a:ext>
            </a:extLst>
          </p:cNvPr>
          <p:cNvSpPr/>
          <p:nvPr/>
        </p:nvSpPr>
        <p:spPr>
          <a:xfrm>
            <a:off x="6149125" y="2062615"/>
            <a:ext cx="5655533" cy="4551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3" name="Group 12">
            <a:extLst>
              <a:ext uri="{FF2B5EF4-FFF2-40B4-BE49-F238E27FC236}">
                <a16:creationId xmlns:a16="http://schemas.microsoft.com/office/drawing/2014/main" id="{C06E0D72-DA0C-475C-9A7B-3D1CFFCD12F7}"/>
              </a:ext>
            </a:extLst>
          </p:cNvPr>
          <p:cNvGrpSpPr/>
          <p:nvPr/>
        </p:nvGrpSpPr>
        <p:grpSpPr>
          <a:xfrm>
            <a:off x="6242896" y="2172785"/>
            <a:ext cx="5467991" cy="360000"/>
            <a:chOff x="4000500" y="1895754"/>
            <a:chExt cx="1000125" cy="2664807"/>
          </a:xfrm>
        </p:grpSpPr>
        <p:sp>
          <p:nvSpPr>
            <p:cNvPr id="14" name="Rectangle: Rounded Corners 13">
              <a:extLst>
                <a:ext uri="{FF2B5EF4-FFF2-40B4-BE49-F238E27FC236}">
                  <a16:creationId xmlns:a16="http://schemas.microsoft.com/office/drawing/2014/main" id="{50A75D72-7D93-4CB4-B3F7-358A520F283A}"/>
                </a:ext>
              </a:extLst>
            </p:cNvPr>
            <p:cNvSpPr/>
            <p:nvPr/>
          </p:nvSpPr>
          <p:spPr>
            <a:xfrm>
              <a:off x="4000500" y="1895754"/>
              <a:ext cx="1000125" cy="2664807"/>
            </a:xfrm>
            <a:prstGeom prst="roundRect">
              <a:avLst>
                <a:gd name="adj" fmla="val 50000"/>
              </a:avLst>
            </a:prstGeom>
            <a:solidFill>
              <a:srgbClr val="FA0F00"/>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5" name="Rectangle: Rounded Corners 14">
              <a:extLst>
                <a:ext uri="{FF2B5EF4-FFF2-40B4-BE49-F238E27FC236}">
                  <a16:creationId xmlns:a16="http://schemas.microsoft.com/office/drawing/2014/main" id="{2B2874C0-205C-43EB-8B2C-A83C844B08A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What Customer Support DOES NOT Cover</a:t>
              </a:r>
            </a:p>
          </p:txBody>
        </p:sp>
      </p:grpSp>
      <p:sp>
        <p:nvSpPr>
          <p:cNvPr id="16" name="TextBox 15">
            <a:extLst>
              <a:ext uri="{FF2B5EF4-FFF2-40B4-BE49-F238E27FC236}">
                <a16:creationId xmlns:a16="http://schemas.microsoft.com/office/drawing/2014/main" id="{291D50FA-8EFB-4B93-9C2C-15C1B3B9CA13}"/>
              </a:ext>
            </a:extLst>
          </p:cNvPr>
          <p:cNvSpPr txBox="1"/>
          <p:nvPr/>
        </p:nvSpPr>
        <p:spPr>
          <a:xfrm>
            <a:off x="6296021" y="2565928"/>
            <a:ext cx="5361740" cy="4008661"/>
          </a:xfrm>
          <a:prstGeom prst="rect">
            <a:avLst/>
          </a:prstGeom>
          <a:noFill/>
        </p:spPr>
        <p:txBody>
          <a:bodyPr wrap="square" lIns="91440" tIns="45720" rIns="91440" bIns="45720" anchor="t">
            <a:spAutoFit/>
          </a:bodyPr>
          <a:lstStyle/>
          <a:p>
            <a:pPr>
              <a:lnSpc>
                <a:spcPct val="110000"/>
              </a:lnSpc>
              <a:spcBef>
                <a:spcPts val="300"/>
              </a:spcBef>
            </a:pPr>
            <a:r>
              <a:rPr lang="en-US" kern="1400">
                <a:solidFill>
                  <a:srgbClr val="000000"/>
                </a:solidFill>
                <a:latin typeface="Wingdings"/>
                <a:sym typeface="Wingdings"/>
              </a:rPr>
              <a:t>x</a:t>
            </a:r>
            <a:r>
              <a:rPr lang="en-US" kern="1400">
                <a:solidFill>
                  <a:srgbClr val="000000"/>
                </a:solidFill>
                <a:latin typeface="Calibri"/>
                <a:cs typeface="Calibri"/>
              </a:rPr>
              <a:t> </a:t>
            </a:r>
            <a:r>
              <a:rPr lang="en-US" sz="1800" kern="1400">
                <a:ln>
                  <a:noFill/>
                </a:ln>
                <a:solidFill>
                  <a:srgbClr val="000000"/>
                </a:solidFill>
                <a:effectLst/>
                <a:latin typeface="Adobe Clean"/>
              </a:rPr>
              <a:t>Architecture reviews</a:t>
            </a:r>
            <a:r>
              <a:rPr lang="en-US" kern="140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a:lnSpc>
                <a:spcPct val="110000"/>
              </a:lnSpc>
            </a:pPr>
            <a:r>
              <a:rPr lang="en-US" kern="1400">
                <a:solidFill>
                  <a:srgbClr val="000000"/>
                </a:solidFill>
                <a:latin typeface="Wingdings"/>
                <a:sym typeface="Wingdings"/>
              </a:rPr>
              <a:t>x</a:t>
            </a:r>
            <a:r>
              <a:rPr lang="en-US" kern="1400">
                <a:solidFill>
                  <a:srgbClr val="000000"/>
                </a:solidFill>
                <a:latin typeface="Calibri"/>
                <a:cs typeface="Calibri"/>
              </a:rPr>
              <a:t> </a:t>
            </a:r>
            <a:r>
              <a:rPr lang="en-US" sz="1800" kern="1400">
                <a:ln>
                  <a:noFill/>
                </a:ln>
                <a:solidFill>
                  <a:srgbClr val="000000"/>
                </a:solidFill>
                <a:effectLst/>
                <a:latin typeface="Adobe Clean"/>
              </a:rPr>
              <a:t>Custom code review or troubleshooting</a:t>
            </a:r>
            <a:r>
              <a:rPr lang="en-US" kern="140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marL="0" marR="0" indent="0" algn="l">
              <a:lnSpc>
                <a:spcPct val="110000"/>
              </a:lnSpc>
              <a:spcBef>
                <a:spcPts val="0"/>
              </a:spcBef>
              <a:spcAft>
                <a:spcPts val="0"/>
              </a:spcAft>
            </a:pPr>
            <a:r>
              <a:rPr lang="en-US" kern="1400">
                <a:solidFill>
                  <a:srgbClr val="000000"/>
                </a:solidFill>
                <a:latin typeface="Wingdings"/>
                <a:sym typeface="Wingdings"/>
              </a:rPr>
              <a:t>x</a:t>
            </a:r>
            <a:r>
              <a:rPr lang="en-US" sz="1800" kern="1400">
                <a:ln>
                  <a:noFill/>
                </a:ln>
                <a:solidFill>
                  <a:srgbClr val="000000"/>
                </a:solidFill>
                <a:effectLst/>
                <a:latin typeface="Calibri"/>
                <a:cs typeface="Calibri"/>
              </a:rPr>
              <a:t> </a:t>
            </a:r>
            <a:r>
              <a:rPr lang="en-US" sz="1800" kern="1400">
                <a:ln>
                  <a:noFill/>
                </a:ln>
                <a:solidFill>
                  <a:srgbClr val="000000"/>
                </a:solidFill>
                <a:effectLst/>
                <a:latin typeface="Adobe Clean"/>
              </a:rPr>
              <a:t>Custom enhancements (submit as idea to the community)</a:t>
            </a:r>
          </a:p>
          <a:p>
            <a:pPr>
              <a:lnSpc>
                <a:spcPct val="110000"/>
              </a:lnSpc>
            </a:pPr>
            <a:r>
              <a:rPr lang="en-US" kern="1400">
                <a:solidFill>
                  <a:srgbClr val="000000"/>
                </a:solidFill>
                <a:latin typeface="Wingdings"/>
                <a:sym typeface="Wingdings"/>
              </a:rPr>
              <a:t>x</a:t>
            </a:r>
            <a:r>
              <a:rPr lang="en-US" kern="1400">
                <a:solidFill>
                  <a:srgbClr val="000000"/>
                </a:solidFill>
                <a:latin typeface="Calibri"/>
                <a:cs typeface="Calibri"/>
              </a:rPr>
              <a:t> </a:t>
            </a:r>
            <a:r>
              <a:rPr lang="en-US" sz="1800" kern="1400">
                <a:ln>
                  <a:noFill/>
                </a:ln>
                <a:solidFill>
                  <a:srgbClr val="000000"/>
                </a:solidFill>
                <a:effectLst/>
                <a:latin typeface="Adobe Clean"/>
              </a:rPr>
              <a:t>Knowledge transfer and training services</a:t>
            </a:r>
            <a:r>
              <a:rPr lang="en-US" kern="140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a:lnSpc>
                <a:spcPct val="110000"/>
              </a:lnSpc>
            </a:pPr>
            <a:r>
              <a:rPr lang="en-US" kern="1400">
                <a:solidFill>
                  <a:srgbClr val="000000"/>
                </a:solidFill>
                <a:latin typeface="Wingdings"/>
                <a:sym typeface="Wingdings"/>
              </a:rPr>
              <a:t>x</a:t>
            </a:r>
            <a:r>
              <a:rPr lang="en-US" kern="1400">
                <a:solidFill>
                  <a:srgbClr val="000000"/>
                </a:solidFill>
                <a:latin typeface="Calibri"/>
                <a:cs typeface="Calibri"/>
              </a:rPr>
              <a:t> </a:t>
            </a:r>
            <a:r>
              <a:rPr lang="en-US" sz="1800" kern="1400">
                <a:ln>
                  <a:noFill/>
                </a:ln>
                <a:solidFill>
                  <a:srgbClr val="000000"/>
                </a:solidFill>
                <a:effectLst/>
                <a:latin typeface="Adobe Clean"/>
              </a:rPr>
              <a:t>Development services</a:t>
            </a:r>
            <a:r>
              <a:rPr lang="en-US" kern="1400">
                <a:solidFill>
                  <a:srgbClr val="000000"/>
                </a:solidFill>
                <a:latin typeface="Adobe Clean"/>
              </a:rPr>
              <a:t> </a:t>
            </a:r>
            <a:endParaRPr lang="en-US" kern="1400">
              <a:solidFill>
                <a:srgbClr val="000000"/>
              </a:solidFill>
              <a:latin typeface="Adobe Clean" panose="020B0503020404020204" pitchFamily="34" charset="0"/>
            </a:endParaRPr>
          </a:p>
          <a:p>
            <a:pPr marL="0" marR="0" indent="0" algn="l">
              <a:lnSpc>
                <a:spcPct val="110000"/>
              </a:lnSpc>
              <a:spcBef>
                <a:spcPts val="0"/>
              </a:spcBef>
              <a:spcAft>
                <a:spcPts val="0"/>
              </a:spcAft>
            </a:pPr>
            <a:r>
              <a:rPr lang="en-US" kern="1400">
                <a:solidFill>
                  <a:srgbClr val="000000"/>
                </a:solidFill>
                <a:latin typeface="Wingdings"/>
                <a:sym typeface="Wingdings"/>
              </a:rPr>
              <a:t>x</a:t>
            </a:r>
            <a:r>
              <a:rPr lang="en-US" sz="1800" kern="1400">
                <a:ln>
                  <a:noFill/>
                </a:ln>
                <a:solidFill>
                  <a:srgbClr val="000000"/>
                </a:solidFill>
                <a:effectLst/>
                <a:latin typeface="Calibri"/>
                <a:cs typeface="Calibri"/>
              </a:rPr>
              <a:t> </a:t>
            </a:r>
            <a:r>
              <a:rPr lang="en-US" sz="1800" kern="1400">
                <a:ln>
                  <a:noFill/>
                </a:ln>
                <a:solidFill>
                  <a:srgbClr val="000000"/>
                </a:solidFill>
                <a:effectLst/>
                <a:latin typeface="Adobe Clean"/>
              </a:rPr>
              <a:t>Implementation</a:t>
            </a:r>
          </a:p>
          <a:p>
            <a:pPr marL="0" marR="0" indent="0" algn="l">
              <a:lnSpc>
                <a:spcPct val="110000"/>
              </a:lnSpc>
              <a:spcBef>
                <a:spcPts val="0"/>
              </a:spcBef>
              <a:spcAft>
                <a:spcPts val="0"/>
              </a:spcAft>
            </a:pPr>
            <a:r>
              <a:rPr lang="en-US" kern="1400">
                <a:solidFill>
                  <a:srgbClr val="000000"/>
                </a:solidFill>
                <a:latin typeface="Wingdings"/>
                <a:sym typeface="Wingdings"/>
              </a:rPr>
              <a:t>x</a:t>
            </a:r>
            <a:r>
              <a:rPr lang="en-US" sz="1800" kern="1400">
                <a:ln>
                  <a:noFill/>
                </a:ln>
                <a:solidFill>
                  <a:srgbClr val="000000"/>
                </a:solidFill>
                <a:effectLst/>
                <a:latin typeface="Calibri"/>
                <a:cs typeface="Calibri"/>
              </a:rPr>
              <a:t> </a:t>
            </a:r>
            <a:r>
              <a:rPr lang="en-US" sz="1800" kern="1400">
                <a:ln>
                  <a:noFill/>
                </a:ln>
                <a:solidFill>
                  <a:srgbClr val="000000"/>
                </a:solidFill>
                <a:effectLst/>
                <a:latin typeface="Adobe Clean"/>
              </a:rPr>
              <a:t>Third party product or hardware recommendations</a:t>
            </a:r>
          </a:p>
          <a:p>
            <a:pPr>
              <a:lnSpc>
                <a:spcPct val="110000"/>
              </a:lnSpc>
            </a:pPr>
            <a:r>
              <a:rPr lang="en-US" kern="1400">
                <a:solidFill>
                  <a:srgbClr val="000000"/>
                </a:solidFill>
                <a:latin typeface="Wingdings"/>
                <a:sym typeface="Wingdings"/>
              </a:rPr>
              <a:t>x</a:t>
            </a:r>
            <a:r>
              <a:rPr lang="en-US" kern="1400">
                <a:solidFill>
                  <a:srgbClr val="000000"/>
                </a:solidFill>
                <a:latin typeface="Calibri"/>
                <a:cs typeface="Calibri"/>
              </a:rPr>
              <a:t> </a:t>
            </a:r>
            <a:r>
              <a:rPr lang="en-US" sz="1800" kern="1400">
                <a:ln>
                  <a:noFill/>
                </a:ln>
                <a:solidFill>
                  <a:srgbClr val="000000"/>
                </a:solidFill>
                <a:effectLst/>
                <a:latin typeface="Adobe Clean"/>
              </a:rPr>
              <a:t>Troubleshooting of non-Adobe products</a:t>
            </a:r>
            <a:r>
              <a:rPr lang="en-US" kern="140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marL="0" marR="0" indent="0" algn="l">
              <a:lnSpc>
                <a:spcPct val="110000"/>
              </a:lnSpc>
              <a:spcBef>
                <a:spcPts val="0"/>
              </a:spcBef>
              <a:spcAft>
                <a:spcPts val="0"/>
              </a:spcAft>
            </a:pPr>
            <a:r>
              <a:rPr lang="en-US" kern="1400">
                <a:solidFill>
                  <a:srgbClr val="000000"/>
                </a:solidFill>
                <a:latin typeface="Wingdings"/>
                <a:sym typeface="Wingdings"/>
              </a:rPr>
              <a:t>x</a:t>
            </a:r>
            <a:r>
              <a:rPr lang="en-US" sz="1800" kern="1400">
                <a:ln>
                  <a:noFill/>
                </a:ln>
                <a:solidFill>
                  <a:srgbClr val="000000"/>
                </a:solidFill>
                <a:effectLst/>
                <a:latin typeface="Calibri"/>
                <a:cs typeface="Calibri"/>
              </a:rPr>
              <a:t> </a:t>
            </a:r>
            <a:r>
              <a:rPr lang="en-US" sz="1800" kern="1400">
                <a:ln>
                  <a:noFill/>
                </a:ln>
                <a:solidFill>
                  <a:srgbClr val="000000"/>
                </a:solidFill>
                <a:effectLst/>
                <a:latin typeface="Adobe Clean"/>
              </a:rPr>
              <a:t>Issues from non-supported configurations (Note: Such requests are to be channeled)</a:t>
            </a:r>
          </a:p>
          <a:p>
            <a:r>
              <a:rPr lang="en-US" kern="1400">
                <a:latin typeface="Wingdings"/>
                <a:ea typeface="+mn-lt"/>
                <a:cs typeface="+mn-lt"/>
                <a:sym typeface="Wingdings"/>
              </a:rPr>
              <a:t>x</a:t>
            </a:r>
            <a:r>
              <a:rPr lang="en-US" kern="1400">
                <a:latin typeface="Calibri"/>
                <a:ea typeface="+mn-lt"/>
                <a:cs typeface="Calibri"/>
              </a:rPr>
              <a:t> </a:t>
            </a:r>
            <a:r>
              <a:rPr lang="en-US" kern="1400">
                <a:ea typeface="+mn-lt"/>
                <a:cs typeface="+mn-lt"/>
              </a:rPr>
              <a:t>Performance Tuning</a:t>
            </a:r>
            <a:endParaRPr lang="en-US">
              <a:ea typeface="+mn-lt"/>
              <a:cs typeface="+mn-lt"/>
            </a:endParaRPr>
          </a:p>
          <a:p>
            <a:pPr>
              <a:lnSpc>
                <a:spcPct val="110000"/>
              </a:lnSpc>
            </a:pPr>
            <a:r>
              <a:rPr lang="en-US" kern="1400">
                <a:latin typeface="Wingdings"/>
                <a:ea typeface="+mn-lt"/>
                <a:cs typeface="+mn-lt"/>
                <a:sym typeface="Wingdings"/>
              </a:rPr>
              <a:t>x</a:t>
            </a:r>
            <a:r>
              <a:rPr lang="en-US" kern="1400">
                <a:latin typeface="Calibri"/>
                <a:ea typeface="+mn-lt"/>
                <a:cs typeface="Calibri"/>
              </a:rPr>
              <a:t> </a:t>
            </a:r>
            <a:r>
              <a:rPr lang="en-US" kern="1400">
                <a:ea typeface="+mn-lt"/>
                <a:cs typeface="+mn-lt"/>
              </a:rPr>
              <a:t>Non-reproducible issues </a:t>
            </a:r>
            <a:endParaRPr lang="en-US">
              <a:ea typeface="+mn-lt"/>
              <a:cs typeface="+mn-lt"/>
            </a:endParaRPr>
          </a:p>
        </p:txBody>
      </p:sp>
      <p:grpSp>
        <p:nvGrpSpPr>
          <p:cNvPr id="27" name="Group 26">
            <a:extLst>
              <a:ext uri="{FF2B5EF4-FFF2-40B4-BE49-F238E27FC236}">
                <a16:creationId xmlns:a16="http://schemas.microsoft.com/office/drawing/2014/main" id="{6880486C-289F-4C0E-8637-7E31EB8D3D1E}"/>
              </a:ext>
            </a:extLst>
          </p:cNvPr>
          <p:cNvGrpSpPr/>
          <p:nvPr/>
        </p:nvGrpSpPr>
        <p:grpSpPr>
          <a:xfrm>
            <a:off x="6059375" y="1967608"/>
            <a:ext cx="640080" cy="640080"/>
            <a:chOff x="-1372654" y="1685924"/>
            <a:chExt cx="1178993" cy="1095376"/>
          </a:xfrm>
        </p:grpSpPr>
        <p:sp>
          <p:nvSpPr>
            <p:cNvPr id="23" name="Oval 22">
              <a:extLst>
                <a:ext uri="{FF2B5EF4-FFF2-40B4-BE49-F238E27FC236}">
                  <a16:creationId xmlns:a16="http://schemas.microsoft.com/office/drawing/2014/main" id="{C9C288B6-9009-4196-861C-D976B6A26476}"/>
                </a:ext>
              </a:extLst>
            </p:cNvPr>
            <p:cNvSpPr/>
            <p:nvPr/>
          </p:nvSpPr>
          <p:spPr>
            <a:xfrm>
              <a:off x="-1372654" y="1685924"/>
              <a:ext cx="1178993" cy="109537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Close with solid fill">
              <a:extLst>
                <a:ext uri="{FF2B5EF4-FFF2-40B4-BE49-F238E27FC236}">
                  <a16:creationId xmlns:a16="http://schemas.microsoft.com/office/drawing/2014/main" id="{F3405D52-9814-4005-9DF7-ECB2F16442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0357" y="1752600"/>
              <a:ext cx="914400" cy="914400"/>
            </a:xfrm>
            <a:prstGeom prst="rect">
              <a:avLst/>
            </a:prstGeom>
          </p:spPr>
        </p:pic>
      </p:grpSp>
      <p:grpSp>
        <p:nvGrpSpPr>
          <p:cNvPr id="26" name="Group 25">
            <a:extLst>
              <a:ext uri="{FF2B5EF4-FFF2-40B4-BE49-F238E27FC236}">
                <a16:creationId xmlns:a16="http://schemas.microsoft.com/office/drawing/2014/main" id="{D396EF94-A851-41E0-BB44-8BBF01F05F46}"/>
              </a:ext>
            </a:extLst>
          </p:cNvPr>
          <p:cNvGrpSpPr/>
          <p:nvPr/>
        </p:nvGrpSpPr>
        <p:grpSpPr>
          <a:xfrm>
            <a:off x="203463" y="1967608"/>
            <a:ext cx="640080" cy="640080"/>
            <a:chOff x="-2067980" y="4003938"/>
            <a:chExt cx="1178993" cy="1095376"/>
          </a:xfrm>
        </p:grpSpPr>
        <p:sp>
          <p:nvSpPr>
            <p:cNvPr id="25" name="Oval 24">
              <a:extLst>
                <a:ext uri="{FF2B5EF4-FFF2-40B4-BE49-F238E27FC236}">
                  <a16:creationId xmlns:a16="http://schemas.microsoft.com/office/drawing/2014/main" id="{6CA4900C-7445-4BC7-9007-57EBDCDC07C7}"/>
                </a:ext>
              </a:extLst>
            </p:cNvPr>
            <p:cNvSpPr/>
            <p:nvPr/>
          </p:nvSpPr>
          <p:spPr>
            <a:xfrm>
              <a:off x="-2067980" y="4003938"/>
              <a:ext cx="1178993" cy="109537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Checkmark with solid fill">
              <a:extLst>
                <a:ext uri="{FF2B5EF4-FFF2-40B4-BE49-F238E27FC236}">
                  <a16:creationId xmlns:a16="http://schemas.microsoft.com/office/drawing/2014/main" id="{BB0172E6-EA37-4B88-BFEE-09B14A63EC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5682" y="4093233"/>
              <a:ext cx="914400" cy="914400"/>
            </a:xfrm>
            <a:prstGeom prst="rect">
              <a:avLst/>
            </a:prstGeom>
          </p:spPr>
        </p:pic>
      </p:grpSp>
      <p:sp>
        <p:nvSpPr>
          <p:cNvPr id="3" name="TextBox 2">
            <a:extLst>
              <a:ext uri="{FF2B5EF4-FFF2-40B4-BE49-F238E27FC236}">
                <a16:creationId xmlns:a16="http://schemas.microsoft.com/office/drawing/2014/main" id="{708A56C8-3EF7-40FA-9EE8-541ABB9EF701}"/>
              </a:ext>
            </a:extLst>
          </p:cNvPr>
          <p:cNvSpPr txBox="1"/>
          <p:nvPr/>
        </p:nvSpPr>
        <p:spPr>
          <a:xfrm>
            <a:off x="-1815" y="6611256"/>
            <a:ext cx="3985985" cy="20005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i="1"/>
              <a:t>*Limited to Only Adobe side</a:t>
            </a:r>
          </a:p>
        </p:txBody>
      </p:sp>
    </p:spTree>
    <p:extLst>
      <p:ext uri="{BB962C8B-B14F-4D97-AF65-F5344CB8AC3E}">
        <p14:creationId xmlns:p14="http://schemas.microsoft.com/office/powerpoint/2010/main" val="4174059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B7971-F3D3-4555-87A2-73ED49A90476}"/>
              </a:ext>
            </a:extLst>
          </p:cNvPr>
          <p:cNvSpPr>
            <a:spLocks noGrp="1"/>
          </p:cNvSpPr>
          <p:nvPr>
            <p:ph type="title"/>
          </p:nvPr>
        </p:nvSpPr>
        <p:spPr/>
        <p:txBody>
          <a:bodyPr/>
          <a:lstStyle/>
          <a:p>
            <a:r>
              <a:rPr lang="en-US"/>
              <a:t>Ways to Contact Customer Support</a:t>
            </a:r>
          </a:p>
        </p:txBody>
      </p:sp>
      <p:sp>
        <p:nvSpPr>
          <p:cNvPr id="9" name="TextBox 8">
            <a:extLst>
              <a:ext uri="{FF2B5EF4-FFF2-40B4-BE49-F238E27FC236}">
                <a16:creationId xmlns:a16="http://schemas.microsoft.com/office/drawing/2014/main" id="{B6668E61-3A0E-4EA9-9B2B-094805BDB7E9}"/>
              </a:ext>
            </a:extLst>
          </p:cNvPr>
          <p:cNvSpPr txBox="1"/>
          <p:nvPr/>
        </p:nvSpPr>
        <p:spPr>
          <a:xfrm>
            <a:off x="238124" y="958850"/>
            <a:ext cx="11566779" cy="2024016"/>
          </a:xfrm>
          <a:prstGeom prst="rect">
            <a:avLst/>
          </a:prstGeom>
          <a:noFill/>
        </p:spPr>
        <p:txBody>
          <a:bodyPr wrap="square" lIns="91440" tIns="45720" rIns="91440" bIns="45720" anchor="t">
            <a:spAutoFit/>
          </a:bodyPr>
          <a:lstStyle/>
          <a:p>
            <a:pPr marL="76200" marR="0" indent="0" algn="l">
              <a:lnSpc>
                <a:spcPct val="119000"/>
              </a:lnSpc>
              <a:spcBef>
                <a:spcPts val="0"/>
              </a:spcBef>
              <a:spcAft>
                <a:spcPts val="600"/>
              </a:spcAft>
            </a:pPr>
            <a:r>
              <a:rPr lang="en-US" sz="1400" kern="1400">
                <a:ln>
                  <a:noFill/>
                </a:ln>
                <a:solidFill>
                  <a:srgbClr val="000000"/>
                </a:solidFill>
                <a:effectLst/>
              </a:rPr>
              <a:t>Adobe Customer Support offers support via chat, email, phone, and web. For P1 issues we recommend you contact via phone for immediate assistance.</a:t>
            </a:r>
          </a:p>
          <a:p>
            <a:pPr marL="76200" marR="0" indent="0" algn="l">
              <a:lnSpc>
                <a:spcPct val="119000"/>
              </a:lnSpc>
              <a:spcBef>
                <a:spcPts val="0"/>
              </a:spcBef>
              <a:spcAft>
                <a:spcPts val="600"/>
              </a:spcAft>
            </a:pPr>
            <a:r>
              <a:rPr lang="en-US" sz="1400" kern="1400">
                <a:ln>
                  <a:noFill/>
                </a:ln>
                <a:solidFill>
                  <a:srgbClr val="000000"/>
                </a:solidFill>
                <a:effectLst/>
              </a:rPr>
              <a:t>To enable us to handle your inquiry efficiently, please provide us any and all steps to recreate it on our end; that is, the clearer the details, the better it will be addressed. Upon submitting a ticket, we recommend outlining and/or having ready, depending on the method in which you contact Customer Support, the following applicable information (see page </a:t>
            </a:r>
            <a:r>
              <a:rPr lang="en-US" sz="1400" kern="1400">
                <a:solidFill>
                  <a:srgbClr val="000000"/>
                </a:solidFill>
              </a:rPr>
              <a:t>22</a:t>
            </a:r>
            <a:r>
              <a:rPr lang="en-US" sz="1400" kern="1400">
                <a:ln>
                  <a:noFill/>
                </a:ln>
                <a:solidFill>
                  <a:srgbClr val="000000"/>
                </a:solidFill>
                <a:effectLst/>
              </a:rPr>
              <a:t> for an example):</a:t>
            </a:r>
          </a:p>
          <a:p>
            <a:pPr marL="76200" marR="0" indent="0" algn="l">
              <a:lnSpc>
                <a:spcPct val="119000"/>
              </a:lnSpc>
              <a:spcBef>
                <a:spcPts val="0"/>
              </a:spcBef>
              <a:spcAft>
                <a:spcPts val="0"/>
              </a:spcAft>
            </a:pPr>
            <a:r>
              <a:rPr lang="en-US" sz="1400" kern="1400">
                <a:ln>
                  <a:noFill/>
                </a:ln>
                <a:solidFill>
                  <a:srgbClr val="000000"/>
                </a:solidFill>
                <a:effectLst/>
              </a:rPr>
              <a:t>The portals and aliases provide access to a wealth of information and support resources. View your open tickets, submit new ones, and contact Customer Support.</a:t>
            </a:r>
          </a:p>
          <a:p>
            <a:pPr marL="0" marR="0" indent="0" algn="l">
              <a:lnSpc>
                <a:spcPct val="119000"/>
              </a:lnSpc>
              <a:spcBef>
                <a:spcPts val="0"/>
              </a:spcBef>
              <a:spcAft>
                <a:spcPts val="600"/>
              </a:spcAft>
            </a:pPr>
            <a:endParaRPr lang="en-US" sz="1400" kern="1400">
              <a:ln>
                <a:noFill/>
              </a:ln>
              <a:solidFill>
                <a:srgbClr val="000000"/>
              </a:solidFill>
              <a:effectLst/>
            </a:endParaRPr>
          </a:p>
        </p:txBody>
      </p:sp>
      <p:graphicFrame>
        <p:nvGraphicFramePr>
          <p:cNvPr id="10" name="Table 9">
            <a:extLst>
              <a:ext uri="{FF2B5EF4-FFF2-40B4-BE49-F238E27FC236}">
                <a16:creationId xmlns:a16="http://schemas.microsoft.com/office/drawing/2014/main" id="{570620E0-93FB-44B9-A423-C7A35082F3BF}"/>
              </a:ext>
            </a:extLst>
          </p:cNvPr>
          <p:cNvGraphicFramePr>
            <a:graphicFrameLocks noGrp="1"/>
          </p:cNvGraphicFramePr>
          <p:nvPr>
            <p:extLst>
              <p:ext uri="{D42A27DB-BD31-4B8C-83A1-F6EECF244321}">
                <p14:modId xmlns:p14="http://schemas.microsoft.com/office/powerpoint/2010/main" val="2843969383"/>
              </p:ext>
            </p:extLst>
          </p:nvPr>
        </p:nvGraphicFramePr>
        <p:xfrm>
          <a:off x="2552700" y="3448050"/>
          <a:ext cx="7172325" cy="2468055"/>
        </p:xfrm>
        <a:graphic>
          <a:graphicData uri="http://schemas.openxmlformats.org/drawingml/2006/table">
            <a:tbl>
              <a:tblPr/>
              <a:tblGrid>
                <a:gridCol w="2390528">
                  <a:extLst>
                    <a:ext uri="{9D8B030D-6E8A-4147-A177-3AD203B41FA5}">
                      <a16:colId xmlns:a16="http://schemas.microsoft.com/office/drawing/2014/main" val="3750909881"/>
                    </a:ext>
                  </a:extLst>
                </a:gridCol>
                <a:gridCol w="2391269">
                  <a:extLst>
                    <a:ext uri="{9D8B030D-6E8A-4147-A177-3AD203B41FA5}">
                      <a16:colId xmlns:a16="http://schemas.microsoft.com/office/drawing/2014/main" val="4069678499"/>
                    </a:ext>
                  </a:extLst>
                </a:gridCol>
                <a:gridCol w="2390528">
                  <a:extLst>
                    <a:ext uri="{9D8B030D-6E8A-4147-A177-3AD203B41FA5}">
                      <a16:colId xmlns:a16="http://schemas.microsoft.com/office/drawing/2014/main" val="2016335339"/>
                    </a:ext>
                  </a:extLst>
                </a:gridCol>
              </a:tblGrid>
              <a:tr h="400050">
                <a:tc>
                  <a:txBody>
                    <a:bodyPr/>
                    <a:lstStyle/>
                    <a:p>
                      <a:pPr marR="0" indent="0" algn="l" rtl="0">
                        <a:lnSpc>
                          <a:spcPct val="82000"/>
                        </a:lnSpc>
                        <a:spcBef>
                          <a:spcPts val="600"/>
                        </a:spcBef>
                        <a:spcAft>
                          <a:spcPts val="600"/>
                        </a:spcAft>
                      </a:pPr>
                      <a:r>
                        <a:rPr lang="en-US" sz="1800" b="1" kern="1400">
                          <a:ln>
                            <a:noFill/>
                          </a:ln>
                          <a:solidFill>
                            <a:srgbClr val="000000"/>
                          </a:solidFill>
                          <a:effectLst/>
                          <a:latin typeface="Adobe Clean" panose="020B0503020404020204" pitchFamily="34" charset="0"/>
                        </a:rPr>
                        <a:t>           Support Portal</a:t>
                      </a:r>
                      <a:endParaRPr lang="en-US" sz="1050" kern="1400">
                        <a:ln>
                          <a:noFill/>
                        </a:ln>
                        <a:solidFill>
                          <a:srgbClr val="000000"/>
                        </a:solidFill>
                        <a:effectLst/>
                        <a:latin typeface="Calibri" panose="020F0502020204030204" pitchFamily="34" charset="0"/>
                      </a:endParaRPr>
                    </a:p>
                  </a:txBody>
                  <a:tcPr marL="0" marR="0" marT="0" marB="0" anchor="ctr">
                    <a:lnL>
                      <a:noFill/>
                    </a:lnL>
                    <a:lnR>
                      <a:noFill/>
                    </a:lnR>
                    <a:lnT>
                      <a:noFill/>
                    </a:lnT>
                    <a:lnB w="12700" cap="flat" cmpd="sng" algn="ctr">
                      <a:solidFill>
                        <a:srgbClr val="F4F4F4"/>
                      </a:solidFill>
                      <a:prstDash val="solid"/>
                      <a:round/>
                      <a:headEnd type="none" w="med" len="med"/>
                      <a:tailEnd type="none" w="med" len="med"/>
                    </a:lnB>
                    <a:solidFill>
                      <a:srgbClr val="F4F4F4"/>
                    </a:solidFill>
                  </a:tcPr>
                </a:tc>
                <a:tc>
                  <a:txBody>
                    <a:bodyPr/>
                    <a:lstStyle/>
                    <a:p>
                      <a:pPr marR="0" indent="0" algn="l" rtl="0">
                        <a:lnSpc>
                          <a:spcPct val="82000"/>
                        </a:lnSpc>
                        <a:spcBef>
                          <a:spcPts val="600"/>
                        </a:spcBef>
                        <a:spcAft>
                          <a:spcPts val="600"/>
                        </a:spcAft>
                      </a:pPr>
                      <a:r>
                        <a:rPr lang="en-US" sz="1600" b="1" kern="1400">
                          <a:ln>
                            <a:noFill/>
                          </a:ln>
                          <a:solidFill>
                            <a:srgbClr val="000000"/>
                          </a:solidFill>
                          <a:effectLst/>
                          <a:latin typeface="Adobe Clean" panose="020B0503020404020204" pitchFamily="34" charset="0"/>
                        </a:rPr>
                        <a:t>          </a:t>
                      </a:r>
                      <a:r>
                        <a:rPr lang="en-US" sz="1800" b="1" kern="1400">
                          <a:ln>
                            <a:noFill/>
                          </a:ln>
                          <a:solidFill>
                            <a:srgbClr val="000000"/>
                          </a:solidFill>
                          <a:effectLst/>
                          <a:latin typeface="Adobe Clean" panose="020B0503020404020204" pitchFamily="34" charset="0"/>
                        </a:rPr>
                        <a:t>Phone Support</a:t>
                      </a:r>
                      <a:endParaRPr lang="en-US" sz="1050" kern="1400">
                        <a:ln>
                          <a:noFill/>
                        </a:ln>
                        <a:solidFill>
                          <a:srgbClr val="000000"/>
                        </a:solidFill>
                        <a:effectLst/>
                        <a:latin typeface="Calibri" panose="020F0502020204030204" pitchFamily="34" charset="0"/>
                      </a:endParaRPr>
                    </a:p>
                  </a:txBody>
                  <a:tcPr marL="0" marR="0" marT="0" marB="0" anchor="ctr">
                    <a:lnL>
                      <a:noFill/>
                    </a:lnL>
                    <a:lnR>
                      <a:noFill/>
                    </a:lnR>
                    <a:lnT w="12700" cap="flat" cmpd="sng" algn="ctr">
                      <a:solidFill>
                        <a:srgbClr val="F4F4F4"/>
                      </a:solidFill>
                      <a:prstDash val="solid"/>
                      <a:round/>
                      <a:headEnd type="none" w="med" len="med"/>
                      <a:tailEnd type="none" w="med" len="med"/>
                    </a:lnT>
                    <a:lnB>
                      <a:noFill/>
                    </a:lnB>
                    <a:solidFill>
                      <a:srgbClr val="F2F2F2"/>
                    </a:solidFill>
                  </a:tcPr>
                </a:tc>
                <a:tc>
                  <a:txBody>
                    <a:bodyPr/>
                    <a:lstStyle/>
                    <a:p>
                      <a:pPr marL="78740" marR="488315" indent="-5080" algn="ctr" rtl="0">
                        <a:lnSpc>
                          <a:spcPct val="82000"/>
                        </a:lnSpc>
                        <a:spcBef>
                          <a:spcPts val="600"/>
                        </a:spcBef>
                        <a:spcAft>
                          <a:spcPts val="600"/>
                        </a:spcAft>
                      </a:pPr>
                      <a:r>
                        <a:rPr lang="en-US" sz="1800" b="1" kern="1400">
                          <a:ln>
                            <a:noFill/>
                          </a:ln>
                          <a:solidFill>
                            <a:srgbClr val="000000"/>
                          </a:solidFill>
                          <a:effectLst/>
                          <a:latin typeface="Adobe Clean" panose="020B0503020404020204" pitchFamily="34" charset="0"/>
                        </a:rPr>
                        <a:t>     Adobe Status</a:t>
                      </a:r>
                      <a:endParaRPr lang="en-US" sz="1050" kern="1400">
                        <a:ln>
                          <a:noFill/>
                        </a:ln>
                        <a:solidFill>
                          <a:srgbClr val="000000"/>
                        </a:solidFill>
                        <a:effectLst/>
                        <a:latin typeface="Calibri" panose="020F0502020204030204" pitchFamily="34" charset="0"/>
                      </a:endParaRPr>
                    </a:p>
                  </a:txBody>
                  <a:tcPr marL="0" marR="0" marT="0" marB="0" anchor="ctr">
                    <a:lnL>
                      <a:noFill/>
                    </a:lnL>
                    <a:lnR>
                      <a:noFill/>
                    </a:lnR>
                    <a:lnT w="12700" cap="flat" cmpd="sng" algn="ctr">
                      <a:solidFill>
                        <a:srgbClr val="F4F4F4"/>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729569816"/>
                  </a:ext>
                </a:extLst>
              </a:tr>
              <a:tr h="1460500">
                <a:tc>
                  <a:txBody>
                    <a:bodyPr/>
                    <a:lstStyle/>
                    <a:p>
                      <a:pPr marR="0" indent="0" algn="ctr" rtl="0">
                        <a:lnSpc>
                          <a:spcPct val="119000"/>
                        </a:lnSpc>
                        <a:spcBef>
                          <a:spcPts val="0"/>
                        </a:spcBef>
                        <a:spcAft>
                          <a:spcPts val="1400"/>
                        </a:spcAft>
                      </a:pP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en-US" sz="1200" u="sng" kern="1400" spc="-10">
                          <a:ln>
                            <a:noFill/>
                          </a:ln>
                          <a:solidFill>
                            <a:srgbClr val="085296"/>
                          </a:solidFill>
                          <a:effectLst/>
                          <a:latin typeface="Adobe Clean" panose="020B0503020404020204" pitchFamily="34" charset="0"/>
                          <a:hlinkClick r:id="rId2" action="ppaction://hlinkfile"/>
                        </a:rPr>
                        <a:t>Adobe Experience League Support</a:t>
                      </a: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en-US" sz="1200" u="sng" kern="1400">
                          <a:ln>
                            <a:noFill/>
                          </a:ln>
                          <a:solidFill>
                            <a:srgbClr val="085296"/>
                          </a:solidFill>
                          <a:effectLst/>
                          <a:latin typeface="Adobe Clean" panose="020B0503020404020204" pitchFamily="34" charset="0"/>
                          <a:hlinkClick r:id="rId3"/>
                        </a:rPr>
                        <a:t>Adobe Experience Manager Support</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en-US" sz="1200" u="sng" kern="1400">
                          <a:ln>
                            <a:noFill/>
                          </a:ln>
                          <a:solidFill>
                            <a:srgbClr val="085296"/>
                          </a:solidFill>
                          <a:effectLst/>
                          <a:latin typeface="Adobe Clean" panose="020B0503020404020204" pitchFamily="34" charset="0"/>
                          <a:hlinkClick r:id="rId4"/>
                        </a:rPr>
                        <a:t>Adobe Campaign Support</a:t>
                      </a:r>
                      <a:r>
                        <a:rPr lang="en-US" sz="1200" i="1"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txBody>
                  <a:tcPr marL="0" marR="0" marT="0" marB="0">
                    <a:lnL w="12700"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tc>
                  <a:txBody>
                    <a:bodyPr/>
                    <a:lstStyle/>
                    <a:p>
                      <a:pPr marL="102870" marR="109842" indent="-36830" algn="ctr" rtl="0">
                        <a:lnSpc>
                          <a:spcPct val="104000"/>
                        </a:lnSpc>
                        <a:spcBef>
                          <a:spcPts val="180"/>
                        </a:spcBef>
                        <a:spcAft>
                          <a:spcPts val="600"/>
                        </a:spcAft>
                      </a:pPr>
                      <a:r>
                        <a:rPr lang="en-US" sz="1200" kern="1400" spc="-1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L="102870" marR="109842" indent="-36830" algn="ctr" rtl="0">
                        <a:lnSpc>
                          <a:spcPct val="104000"/>
                        </a:lnSpc>
                        <a:spcBef>
                          <a:spcPts val="180"/>
                        </a:spcBef>
                        <a:spcAft>
                          <a:spcPts val="600"/>
                        </a:spcAft>
                      </a:pPr>
                      <a:r>
                        <a:rPr lang="en-US" sz="1200" kern="1400" spc="-10">
                          <a:ln>
                            <a:noFill/>
                          </a:ln>
                          <a:solidFill>
                            <a:srgbClr val="000000"/>
                          </a:solidFill>
                          <a:effectLst/>
                          <a:latin typeface="Adobe Clean" panose="020B0503020404020204" pitchFamily="34" charset="0"/>
                        </a:rPr>
                        <a:t>Phone number</a:t>
                      </a:r>
                      <a:endParaRPr lang="en-US" sz="1200" kern="1400">
                        <a:ln>
                          <a:noFill/>
                        </a:ln>
                        <a:solidFill>
                          <a:srgbClr val="000000"/>
                        </a:solidFill>
                        <a:effectLst/>
                        <a:latin typeface="Calibri" panose="020F0502020204030204" pitchFamily="34" charset="0"/>
                      </a:endParaRPr>
                    </a:p>
                    <a:p>
                      <a:pPr marL="102870" marR="109842" indent="-36830" algn="ctr" rtl="0">
                        <a:lnSpc>
                          <a:spcPct val="104000"/>
                        </a:lnSpc>
                        <a:spcBef>
                          <a:spcPts val="180"/>
                        </a:spcBef>
                        <a:spcAft>
                          <a:spcPts val="600"/>
                        </a:spcAft>
                      </a:pPr>
                      <a:r>
                        <a:rPr lang="en-US" sz="1200" kern="1400" spc="-10">
                          <a:ln>
                            <a:noFill/>
                          </a:ln>
                          <a:solidFill>
                            <a:srgbClr val="000000"/>
                          </a:solidFill>
                          <a:effectLst/>
                          <a:latin typeface="Adobe Clean" panose="020B0503020404020204" pitchFamily="34" charset="0"/>
                        </a:rPr>
                        <a:t>1 800 497 0335 (U.S. &amp; Canada)</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en-US" sz="1200" u="sng" kern="1400" spc="-10">
                          <a:ln>
                            <a:noFill/>
                          </a:ln>
                          <a:solidFill>
                            <a:srgbClr val="085296"/>
                          </a:solidFill>
                          <a:effectLst/>
                          <a:latin typeface="Adobe Clean" panose="020B0503020404020204" pitchFamily="34" charset="0"/>
                          <a:hlinkClick r:id="rId5"/>
                        </a:rPr>
                        <a:t>Regional phone numbers</a:t>
                      </a:r>
                      <a:endParaRPr lang="en-US" sz="1200" kern="1400">
                        <a:ln>
                          <a:noFill/>
                        </a:ln>
                        <a:solidFill>
                          <a:srgbClr val="000000"/>
                        </a:solidFill>
                        <a:effectLst/>
                        <a:latin typeface="Calibri" panose="020F0502020204030204" pitchFamily="34" charset="0"/>
                      </a:endParaRPr>
                    </a:p>
                    <a:p>
                      <a:pPr marR="109842" indent="0" algn="ctr" rtl="0">
                        <a:lnSpc>
                          <a:spcPct val="104000"/>
                        </a:lnSpc>
                        <a:spcBef>
                          <a:spcPts val="180"/>
                        </a:spcBef>
                        <a:spcAft>
                          <a:spcPts val="600"/>
                        </a:spcAft>
                      </a:pPr>
                      <a:r>
                        <a:rPr lang="en-US" sz="1200" kern="1400" spc="-10">
                          <a:ln>
                            <a:noFill/>
                          </a:ln>
                          <a:solidFill>
                            <a:srgbClr val="2C2C2C"/>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L="102870" marR="109842" indent="-36830" algn="ctr" rtl="0">
                        <a:lnSpc>
                          <a:spcPct val="104000"/>
                        </a:lnSpc>
                        <a:spcBef>
                          <a:spcPts val="180"/>
                        </a:spcBef>
                        <a:spcAft>
                          <a:spcPts val="600"/>
                        </a:spcAft>
                      </a:pPr>
                      <a:r>
                        <a:rPr lang="en-US" sz="1200" kern="1400" spc="-10">
                          <a:ln>
                            <a:noFill/>
                          </a:ln>
                          <a:solidFill>
                            <a:srgbClr val="2C2C2C"/>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txBody>
                  <a:tcPr marL="0" marR="0" marT="0" marB="0">
                    <a:lnL w="28575"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a:noFill/>
                    </a:lnT>
                    <a:lnB w="12700" cap="flat" cmpd="sng" algn="ctr">
                      <a:solidFill>
                        <a:srgbClr val="F6F6F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600"/>
                        </a:spcAft>
                      </a:pP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600"/>
                        </a:spcAft>
                      </a:pPr>
                      <a:r>
                        <a:rPr lang="en-US" sz="1200" kern="1400">
                          <a:ln>
                            <a:noFill/>
                          </a:ln>
                          <a:solidFill>
                            <a:srgbClr val="000000"/>
                          </a:solidFill>
                          <a:effectLst/>
                          <a:latin typeface="Adobe Clean" panose="020B0503020404020204" pitchFamily="34" charset="0"/>
                        </a:rPr>
                        <a:t>Check the Adobe System Status</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en-US" sz="1200" u="sng" kern="1400">
                          <a:ln>
                            <a:noFill/>
                          </a:ln>
                          <a:solidFill>
                            <a:srgbClr val="085296"/>
                          </a:solidFill>
                          <a:effectLst/>
                          <a:latin typeface="Adobe Clean" panose="020B0503020404020204" pitchFamily="34" charset="0"/>
                          <a:hlinkClick r:id="rId6"/>
                        </a:rPr>
                        <a:t>General System Status</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600"/>
                        </a:spcAft>
                      </a:pP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600"/>
                        </a:spcAft>
                      </a:pP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0"/>
                        </a:spcAft>
                      </a:pPr>
                      <a:r>
                        <a:rPr lang="en-US" sz="1200" i="1"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txBody>
                  <a:tcPr marL="0" marR="0" marT="0" marB="0">
                    <a:lnL w="28575"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a:noFill/>
                    </a:lnT>
                    <a:lnB w="12700"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91717936"/>
                  </a:ext>
                </a:extLst>
              </a:tr>
            </a:tbl>
          </a:graphicData>
        </a:graphic>
      </p:graphicFrame>
      <p:sp>
        <p:nvSpPr>
          <p:cNvPr id="13" name="Text Box 3">
            <a:extLst>
              <a:ext uri="{FF2B5EF4-FFF2-40B4-BE49-F238E27FC236}">
                <a16:creationId xmlns:a16="http://schemas.microsoft.com/office/drawing/2014/main" id="{93DA5AC3-B445-4018-81A4-85FDCE8DD97F}"/>
              </a:ext>
            </a:extLst>
          </p:cNvPr>
          <p:cNvSpPr txBox="1">
            <a:spLocks noChangeArrowheads="1"/>
          </p:cNvSpPr>
          <p:nvPr/>
        </p:nvSpPr>
        <p:spPr bwMode="auto">
          <a:xfrm>
            <a:off x="4174456" y="2789144"/>
            <a:ext cx="4551363"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828675" lvl="0" indent="0" algn="ctr" defTabSz="914400" rtl="0" eaLnBrk="0" fontAlgn="base" latinLnBrk="0" hangingPunct="0">
              <a:lnSpc>
                <a:spcPct val="100000"/>
              </a:lnSpc>
              <a:spcBef>
                <a:spcPct val="0"/>
              </a:spcBef>
              <a:spcAft>
                <a:spcPts val="600"/>
              </a:spcAft>
              <a:buClrTx/>
              <a:buSzTx/>
              <a:buFontTx/>
              <a:buNone/>
              <a:tabLst/>
            </a:pPr>
            <a:r>
              <a:rPr kumimoji="0" lang="en-US" altLang="en-US" sz="2000" b="1" i="0" u="sng" strike="noStrike" cap="none" normalizeH="0" baseline="0">
                <a:ln>
                  <a:noFill/>
                </a:ln>
                <a:solidFill>
                  <a:srgbClr val="FE0C01"/>
                </a:solidFill>
                <a:effectLst/>
                <a:latin typeface="Calibri" panose="020F0502020204030204" pitchFamily="34" charset="0"/>
              </a:rPr>
              <a:t>ENTERPRISE CLOUD SUPPORT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60D51028-77B0-4639-9CFF-2DBB68281A6E}"/>
              </a:ext>
            </a:extLst>
          </p:cNvPr>
          <p:cNvSpPr txBox="1"/>
          <p:nvPr/>
        </p:nvSpPr>
        <p:spPr>
          <a:xfrm>
            <a:off x="-66676" y="6273405"/>
            <a:ext cx="9134475" cy="543867"/>
          </a:xfrm>
          <a:prstGeom prst="rect">
            <a:avLst/>
          </a:prstGeom>
          <a:noFill/>
        </p:spPr>
        <p:txBody>
          <a:bodyPr wrap="square">
            <a:spAutoFit/>
          </a:bodyPr>
          <a:lstStyle/>
          <a:p>
            <a:pPr marL="76200" marR="0" indent="0">
              <a:lnSpc>
                <a:spcPct val="110000"/>
              </a:lnSpc>
              <a:spcBef>
                <a:spcPts val="0"/>
              </a:spcBef>
              <a:spcAft>
                <a:spcPts val="600"/>
              </a:spcAft>
            </a:pPr>
            <a:r>
              <a:rPr lang="en-US" sz="1100" i="1" kern="1400">
                <a:ln>
                  <a:noFill/>
                </a:ln>
                <a:solidFill>
                  <a:srgbClr val="000000"/>
                </a:solidFill>
                <a:effectLst/>
              </a:rPr>
              <a:t>*Not all products have a support portal or chat, see each product page for methods to contact support</a:t>
            </a:r>
            <a:endParaRPr lang="en-US" sz="1100" kern="1400">
              <a:ln>
                <a:noFill/>
              </a:ln>
              <a:solidFill>
                <a:srgbClr val="000000"/>
              </a:solidFill>
              <a:effectLst/>
            </a:endParaRPr>
          </a:p>
          <a:p>
            <a:pPr marL="0" marR="0" indent="0">
              <a:lnSpc>
                <a:spcPct val="119000"/>
              </a:lnSpc>
              <a:spcBef>
                <a:spcPts val="0"/>
              </a:spcBef>
              <a:spcAft>
                <a:spcPts val="600"/>
              </a:spcAft>
            </a:pPr>
            <a:r>
              <a:rPr lang="en-US" sz="1100" kern="1400">
                <a:ln>
                  <a:noFill/>
                </a:ln>
                <a:solidFill>
                  <a:srgbClr val="000000"/>
                </a:solidFill>
                <a:effectLst/>
              </a:rPr>
              <a:t> </a:t>
            </a:r>
          </a:p>
        </p:txBody>
      </p:sp>
    </p:spTree>
    <p:extLst>
      <p:ext uri="{BB962C8B-B14F-4D97-AF65-F5344CB8AC3E}">
        <p14:creationId xmlns:p14="http://schemas.microsoft.com/office/powerpoint/2010/main" val="2578884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9805-0517-4905-82E7-8646324B0F90}"/>
              </a:ext>
            </a:extLst>
          </p:cNvPr>
          <p:cNvSpPr>
            <a:spLocks noGrp="1"/>
          </p:cNvSpPr>
          <p:nvPr>
            <p:ph type="title"/>
          </p:nvPr>
        </p:nvSpPr>
        <p:spPr/>
        <p:txBody>
          <a:bodyPr/>
          <a:lstStyle/>
          <a:p>
            <a:r>
              <a:rPr lang="en-US"/>
              <a:t>Who can Contact Customer Support?</a:t>
            </a:r>
          </a:p>
        </p:txBody>
      </p:sp>
      <p:sp>
        <p:nvSpPr>
          <p:cNvPr id="3" name="Content Placeholder 2">
            <a:extLst>
              <a:ext uri="{FF2B5EF4-FFF2-40B4-BE49-F238E27FC236}">
                <a16:creationId xmlns:a16="http://schemas.microsoft.com/office/drawing/2014/main" id="{621CAE75-9FE8-4850-9378-9D94584CBBDB}"/>
              </a:ext>
            </a:extLst>
          </p:cNvPr>
          <p:cNvSpPr>
            <a:spLocks noGrp="1"/>
          </p:cNvSpPr>
          <p:nvPr>
            <p:ph sz="quarter" idx="13"/>
          </p:nvPr>
        </p:nvSpPr>
        <p:spPr>
          <a:xfrm>
            <a:off x="291060" y="1000386"/>
            <a:ext cx="11521440" cy="4636008"/>
          </a:xfrm>
        </p:spPr>
        <p:txBody>
          <a:bodyPr/>
          <a:lstStyle/>
          <a:p>
            <a:pPr marL="0" marR="0" indent="0" algn="l">
              <a:lnSpc>
                <a:spcPct val="119000"/>
              </a:lnSpc>
              <a:spcBef>
                <a:spcPts val="0"/>
              </a:spcBef>
              <a:spcAft>
                <a:spcPts val="0"/>
              </a:spcAft>
              <a:buNone/>
            </a:pPr>
            <a:r>
              <a:rPr lang="en-US" sz="1800" kern="1400">
                <a:ln>
                  <a:noFill/>
                </a:ln>
                <a:solidFill>
                  <a:srgbClr val="000000"/>
                </a:solidFill>
                <a:effectLst/>
                <a:latin typeface="+mn-lt"/>
              </a:rPr>
              <a:t>Adobe accords highest priority to the security and protection of your data. To ensure that, we encourage you to designate some people from your organization as </a:t>
            </a:r>
            <a:r>
              <a:rPr lang="en-US" sz="1800" u="sng" kern="1400">
                <a:ln>
                  <a:noFill/>
                </a:ln>
                <a:solidFill>
                  <a:srgbClr val="085296"/>
                </a:solidFill>
                <a:effectLst/>
                <a:latin typeface="+mn-lt"/>
                <a:hlinkClick r:id="rId2"/>
              </a:rPr>
              <a:t>Named Support Contacts</a:t>
            </a:r>
            <a:r>
              <a:rPr lang="en-US" sz="1800" kern="1400">
                <a:ln>
                  <a:noFill/>
                </a:ln>
                <a:solidFill>
                  <a:srgbClr val="000000"/>
                </a:solidFill>
                <a:effectLst/>
                <a:latin typeface="+mn-lt"/>
              </a:rPr>
              <a:t> who will have full access to the product, are trained on it and can answer basic questions specific to the implementation. </a:t>
            </a:r>
          </a:p>
          <a:p>
            <a:pPr marL="0" marR="0" indent="0" algn="l">
              <a:lnSpc>
                <a:spcPct val="119000"/>
              </a:lnSpc>
              <a:spcBef>
                <a:spcPts val="0"/>
              </a:spcBef>
              <a:spcAft>
                <a:spcPts val="0"/>
              </a:spcAft>
              <a:buNone/>
            </a:pPr>
            <a:r>
              <a:rPr lang="en-US" sz="1800" kern="1400">
                <a:ln>
                  <a:noFill/>
                </a:ln>
                <a:solidFill>
                  <a:srgbClr val="000000"/>
                </a:solidFill>
                <a:effectLst/>
                <a:latin typeface="+mn-lt"/>
              </a:rPr>
              <a:t>· Only Named Support Contacts will be authorized to discuss the data and make necessary changes to the account settings.</a:t>
            </a:r>
          </a:p>
          <a:p>
            <a:pPr marL="0" marR="0" indent="0" algn="l">
              <a:lnSpc>
                <a:spcPct val="119000"/>
              </a:lnSpc>
              <a:spcBef>
                <a:spcPts val="0"/>
              </a:spcBef>
              <a:spcAft>
                <a:spcPts val="0"/>
              </a:spcAft>
              <a:buNone/>
            </a:pPr>
            <a:r>
              <a:rPr lang="en-US" sz="1800" kern="1400">
                <a:ln>
                  <a:noFill/>
                </a:ln>
                <a:solidFill>
                  <a:srgbClr val="000000"/>
                </a:solidFill>
                <a:effectLst/>
                <a:latin typeface="+mn-lt"/>
              </a:rPr>
              <a:t>· People not authorized as Named Support Contact can reach out to Support team, however, will be directed to online help/forums.</a:t>
            </a:r>
          </a:p>
          <a:p>
            <a:pPr marL="0" marR="0" indent="0" algn="l">
              <a:lnSpc>
                <a:spcPct val="110000"/>
              </a:lnSpc>
              <a:spcBef>
                <a:spcPts val="0"/>
              </a:spcBef>
              <a:spcAft>
                <a:spcPts val="0"/>
              </a:spcAft>
              <a:buNone/>
            </a:pPr>
            <a:r>
              <a:rPr lang="en-US" sz="1800" kern="1400">
                <a:ln>
                  <a:noFill/>
                </a:ln>
                <a:solidFill>
                  <a:srgbClr val="000000"/>
                </a:solidFill>
                <a:effectLst/>
                <a:latin typeface="+mn-lt"/>
              </a:rPr>
              <a:t> </a:t>
            </a:r>
          </a:p>
          <a:p>
            <a:pPr marL="304800" marR="0" indent="0" algn="l">
              <a:lnSpc>
                <a:spcPct val="119000"/>
              </a:lnSpc>
              <a:spcBef>
                <a:spcPts val="0"/>
              </a:spcBef>
              <a:spcAft>
                <a:spcPts val="0"/>
              </a:spcAft>
              <a:buNone/>
            </a:pPr>
            <a:r>
              <a:rPr lang="en-US" sz="1800" b="1" kern="1400">
                <a:ln>
                  <a:noFill/>
                </a:ln>
                <a:solidFill>
                  <a:srgbClr val="000000"/>
                </a:solidFill>
                <a:effectLst/>
                <a:latin typeface="+mn-lt"/>
              </a:rPr>
              <a:t>Modifying or adding Named Support Contacts</a:t>
            </a:r>
            <a:endParaRPr lang="en-US" sz="1800" kern="1400">
              <a:ln>
                <a:noFill/>
              </a:ln>
              <a:solidFill>
                <a:srgbClr val="000000"/>
              </a:solidFill>
              <a:effectLst/>
              <a:latin typeface="+mn-lt"/>
            </a:endParaRPr>
          </a:p>
          <a:p>
            <a:pPr marL="457200" marR="0" indent="0" algn="l">
              <a:lnSpc>
                <a:spcPct val="119000"/>
              </a:lnSpc>
              <a:spcBef>
                <a:spcPts val="0"/>
              </a:spcBef>
              <a:spcAft>
                <a:spcPts val="0"/>
              </a:spcAft>
              <a:buNone/>
            </a:pPr>
            <a:r>
              <a:rPr lang="en-US" sz="1800" kern="1400">
                <a:ln>
                  <a:noFill/>
                </a:ln>
                <a:solidFill>
                  <a:srgbClr val="000000"/>
                </a:solidFill>
                <a:effectLst/>
                <a:latin typeface="+mn-lt"/>
              </a:rPr>
              <a:t>· Only existing Named Support Contacts can get any changes made to the list of existing Named Support Contacts in the same organization. </a:t>
            </a:r>
          </a:p>
          <a:p>
            <a:pPr marL="457200" marR="0" indent="0" algn="l">
              <a:lnSpc>
                <a:spcPct val="119000"/>
              </a:lnSpc>
              <a:spcBef>
                <a:spcPts val="0"/>
              </a:spcBef>
              <a:spcAft>
                <a:spcPts val="0"/>
              </a:spcAft>
              <a:buNone/>
            </a:pPr>
            <a:r>
              <a:rPr lang="en-US" sz="1800" kern="1400">
                <a:ln>
                  <a:noFill/>
                </a:ln>
                <a:solidFill>
                  <a:srgbClr val="000000"/>
                </a:solidFill>
                <a:effectLst/>
                <a:latin typeface="+mn-lt"/>
              </a:rPr>
              <a:t>· Contact Customer Care via phone or email to add/remove users.</a:t>
            </a:r>
          </a:p>
          <a:p>
            <a:pPr marL="0" marR="0" indent="0" algn="l">
              <a:lnSpc>
                <a:spcPct val="119000"/>
              </a:lnSpc>
              <a:spcBef>
                <a:spcPts val="0"/>
              </a:spcBef>
              <a:spcAft>
                <a:spcPts val="600"/>
              </a:spcAft>
              <a:buNone/>
            </a:pPr>
            <a:r>
              <a:rPr lang="en-US" sz="1800" kern="1400">
                <a:ln>
                  <a:noFill/>
                </a:ln>
                <a:solidFill>
                  <a:srgbClr val="000000"/>
                </a:solidFill>
                <a:effectLst/>
                <a:latin typeface="+mn-lt"/>
              </a:rPr>
              <a:t> </a:t>
            </a:r>
          </a:p>
          <a:p>
            <a:endParaRPr lang="en-US">
              <a:latin typeface="+mn-lt"/>
            </a:endParaRPr>
          </a:p>
        </p:txBody>
      </p:sp>
      <p:graphicFrame>
        <p:nvGraphicFramePr>
          <p:cNvPr id="4" name="Table 3">
            <a:extLst>
              <a:ext uri="{FF2B5EF4-FFF2-40B4-BE49-F238E27FC236}">
                <a16:creationId xmlns:a16="http://schemas.microsoft.com/office/drawing/2014/main" id="{1C7B0646-4552-43CB-BCAA-CD7DD69181E3}"/>
              </a:ext>
            </a:extLst>
          </p:cNvPr>
          <p:cNvGraphicFramePr>
            <a:graphicFrameLocks noGrp="1"/>
          </p:cNvGraphicFramePr>
          <p:nvPr>
            <p:extLst>
              <p:ext uri="{D42A27DB-BD31-4B8C-83A1-F6EECF244321}">
                <p14:modId xmlns:p14="http://schemas.microsoft.com/office/powerpoint/2010/main" val="3344392907"/>
              </p:ext>
            </p:extLst>
          </p:nvPr>
        </p:nvGraphicFramePr>
        <p:xfrm>
          <a:off x="3081567" y="4973993"/>
          <a:ext cx="5940425" cy="1526477"/>
        </p:xfrm>
        <a:graphic>
          <a:graphicData uri="http://schemas.openxmlformats.org/drawingml/2006/table">
            <a:tbl>
              <a:tblPr/>
              <a:tblGrid>
                <a:gridCol w="796925">
                  <a:extLst>
                    <a:ext uri="{9D8B030D-6E8A-4147-A177-3AD203B41FA5}">
                      <a16:colId xmlns:a16="http://schemas.microsoft.com/office/drawing/2014/main" val="1633265098"/>
                    </a:ext>
                  </a:extLst>
                </a:gridCol>
                <a:gridCol w="1285875">
                  <a:extLst>
                    <a:ext uri="{9D8B030D-6E8A-4147-A177-3AD203B41FA5}">
                      <a16:colId xmlns:a16="http://schemas.microsoft.com/office/drawing/2014/main" val="2403856680"/>
                    </a:ext>
                  </a:extLst>
                </a:gridCol>
                <a:gridCol w="1285875">
                  <a:extLst>
                    <a:ext uri="{9D8B030D-6E8A-4147-A177-3AD203B41FA5}">
                      <a16:colId xmlns:a16="http://schemas.microsoft.com/office/drawing/2014/main" val="1293264714"/>
                    </a:ext>
                  </a:extLst>
                </a:gridCol>
                <a:gridCol w="1285875">
                  <a:extLst>
                    <a:ext uri="{9D8B030D-6E8A-4147-A177-3AD203B41FA5}">
                      <a16:colId xmlns:a16="http://schemas.microsoft.com/office/drawing/2014/main" val="1936531348"/>
                    </a:ext>
                  </a:extLst>
                </a:gridCol>
                <a:gridCol w="1285875">
                  <a:extLst>
                    <a:ext uri="{9D8B030D-6E8A-4147-A177-3AD203B41FA5}">
                      <a16:colId xmlns:a16="http://schemas.microsoft.com/office/drawing/2014/main" val="4077835534"/>
                    </a:ext>
                  </a:extLst>
                </a:gridCol>
              </a:tblGrid>
              <a:tr h="280670">
                <a:tc gridSpan="5">
                  <a:txBody>
                    <a:bodyPr/>
                    <a:lstStyle/>
                    <a:p>
                      <a:pPr marR="0" indent="0" algn="ctr" rtl="0">
                        <a:lnSpc>
                          <a:spcPct val="119000"/>
                        </a:lnSpc>
                        <a:spcBef>
                          <a:spcPts val="0"/>
                        </a:spcBef>
                        <a:spcAft>
                          <a:spcPts val="600"/>
                        </a:spcAft>
                      </a:pPr>
                      <a:r>
                        <a:rPr lang="en-US" sz="1200" b="1" kern="1200">
                          <a:ln>
                            <a:noFill/>
                          </a:ln>
                          <a:solidFill>
                            <a:srgbClr val="000000"/>
                          </a:solidFill>
                          <a:effectLst/>
                          <a:latin typeface="Adobe Clean" panose="020B0503020404020204" pitchFamily="34" charset="0"/>
                        </a:rPr>
                        <a:t>ADOBE CUSTOMER SUPPORT – SUPPORTED USERS</a:t>
                      </a:r>
                      <a:endParaRPr lang="en-US" sz="1000" kern="1400">
                        <a:ln>
                          <a:noFill/>
                        </a:ln>
                        <a:solidFill>
                          <a:srgbClr val="000000"/>
                        </a:solidFill>
                        <a:effectLst/>
                        <a:latin typeface="Calibri" panose="020F0502020204030204" pitchFamily="34" charset="0"/>
                      </a:endParaRPr>
                    </a:p>
                  </a:txBody>
                  <a:tcPr marL="54610" marR="54610" marT="54610" marB="54610">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5F5F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23470168"/>
                  </a:ext>
                </a:extLst>
              </a:tr>
              <a:tr h="319405">
                <a:tc>
                  <a:txBody>
                    <a:bodyPr/>
                    <a:lstStyle/>
                    <a:p>
                      <a:pPr marR="0" indent="0" algn="ctr" rtl="0">
                        <a:lnSpc>
                          <a:spcPct val="119000"/>
                        </a:lnSpc>
                        <a:spcBef>
                          <a:spcPts val="0"/>
                        </a:spcBef>
                        <a:spcAft>
                          <a:spcPts val="600"/>
                        </a:spcAft>
                      </a:pPr>
                      <a:r>
                        <a:rPr lang="en-US" sz="1000" kern="1400">
                          <a:ln>
                            <a:noFill/>
                          </a:ln>
                          <a:solidFill>
                            <a:srgbClr val="000000"/>
                          </a:solidFill>
                          <a:effectLst/>
                          <a:latin typeface="Calibri" panose="020F0502020204030204" pitchFamily="34" charset="0"/>
                        </a:rPr>
                        <a:t> </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n-US" sz="1200" kern="1200">
                          <a:ln>
                            <a:noFill/>
                          </a:ln>
                          <a:solidFill>
                            <a:srgbClr val="000000"/>
                          </a:solidFill>
                          <a:effectLst/>
                          <a:latin typeface="Adobe Clean Light" panose="020B0303020404020204" pitchFamily="34" charset="0"/>
                        </a:rPr>
                        <a:t>Online Support</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n-US" sz="1200" kern="1200">
                          <a:ln>
                            <a:noFill/>
                          </a:ln>
                          <a:solidFill>
                            <a:srgbClr val="000000"/>
                          </a:solidFill>
                          <a:effectLst/>
                          <a:latin typeface="Adobe Clean Light" panose="020B0303020404020204" pitchFamily="34" charset="0"/>
                        </a:rPr>
                        <a:t>Business Support</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n-US" sz="1200" kern="1200">
                          <a:ln>
                            <a:noFill/>
                          </a:ln>
                          <a:solidFill>
                            <a:srgbClr val="000000"/>
                          </a:solidFill>
                          <a:effectLst/>
                          <a:latin typeface="Adobe Clean Light" panose="020B0303020404020204" pitchFamily="34" charset="0"/>
                        </a:rPr>
                        <a:t>Enterprise Support</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n-US" sz="1200" kern="1200">
                          <a:ln>
                            <a:noFill/>
                          </a:ln>
                          <a:solidFill>
                            <a:srgbClr val="000000"/>
                          </a:solidFill>
                          <a:effectLst/>
                          <a:latin typeface="Adobe Clean Light" panose="020B0303020404020204" pitchFamily="34" charset="0"/>
                        </a:rPr>
                        <a:t>Elite Support</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extLst>
                  <a:ext uri="{0D108BD9-81ED-4DB2-BD59-A6C34878D82A}">
                    <a16:rowId xmlns:a16="http://schemas.microsoft.com/office/drawing/2014/main" val="145315942"/>
                  </a:ext>
                </a:extLst>
              </a:tr>
              <a:tr h="547370">
                <a:tc>
                  <a:txBody>
                    <a:bodyPr/>
                    <a:lstStyle/>
                    <a:p>
                      <a:pPr marR="0" indent="0" algn="l" rtl="0">
                        <a:lnSpc>
                          <a:spcPct val="119000"/>
                        </a:lnSpc>
                        <a:spcBef>
                          <a:spcPts val="0"/>
                        </a:spcBef>
                        <a:spcAft>
                          <a:spcPts val="600"/>
                        </a:spcAft>
                      </a:pPr>
                      <a:r>
                        <a:rPr lang="en-US" sz="1100" kern="1200">
                          <a:ln>
                            <a:noFill/>
                          </a:ln>
                          <a:solidFill>
                            <a:srgbClr val="000000"/>
                          </a:solidFill>
                          <a:effectLst/>
                          <a:latin typeface="Adobe Clean Light" panose="020B0303020404020204" pitchFamily="34" charset="0"/>
                        </a:rPr>
                        <a:t># Supported Contacts by product</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n-US" sz="1800" kern="1400">
                          <a:ln>
                            <a:noFill/>
                          </a:ln>
                          <a:solidFill>
                            <a:srgbClr val="000000"/>
                          </a:solidFill>
                          <a:effectLst/>
                          <a:latin typeface="Adobe Clean Light" panose="020B0303020404020204" pitchFamily="34" charset="0"/>
                        </a:rPr>
                        <a:t>4</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1800" kern="1400">
                          <a:ln>
                            <a:noFill/>
                          </a:ln>
                          <a:solidFill>
                            <a:srgbClr val="000000"/>
                          </a:solidFill>
                          <a:effectLst/>
                          <a:latin typeface="Adobe Clean Light" panose="020B0303020404020204" pitchFamily="34" charset="0"/>
                        </a:rPr>
                        <a:t>6</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1800" kern="1400">
                          <a:ln>
                            <a:noFill/>
                          </a:ln>
                          <a:solidFill>
                            <a:srgbClr val="000000"/>
                          </a:solidFill>
                          <a:effectLst/>
                          <a:latin typeface="Adobe Clean Light" panose="020B0303020404020204" pitchFamily="34" charset="0"/>
                        </a:rPr>
                        <a:t>10</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0"/>
                        </a:spcAft>
                      </a:pPr>
                      <a:r>
                        <a:rPr lang="en-US" sz="1800" kern="1400">
                          <a:ln>
                            <a:noFill/>
                          </a:ln>
                          <a:solidFill>
                            <a:srgbClr val="000000"/>
                          </a:solidFill>
                          <a:effectLst/>
                          <a:latin typeface="Adobe Clean Light" panose="020B0303020404020204" pitchFamily="34" charset="0"/>
                        </a:rPr>
                        <a:t>15</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977267502"/>
                  </a:ext>
                </a:extLst>
              </a:tr>
            </a:tbl>
          </a:graphicData>
        </a:graphic>
      </p:graphicFrame>
    </p:spTree>
    <p:extLst>
      <p:ext uri="{BB962C8B-B14F-4D97-AF65-F5344CB8AC3E}">
        <p14:creationId xmlns:p14="http://schemas.microsoft.com/office/powerpoint/2010/main" val="405254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3143-CCEC-4AFA-811B-29A057AE66AB}"/>
              </a:ext>
            </a:extLst>
          </p:cNvPr>
          <p:cNvSpPr>
            <a:spLocks noGrp="1"/>
          </p:cNvSpPr>
          <p:nvPr>
            <p:ph type="title"/>
          </p:nvPr>
        </p:nvSpPr>
        <p:spPr/>
        <p:txBody>
          <a:bodyPr/>
          <a:lstStyle/>
          <a:p>
            <a:r>
              <a:rPr lang="en-US"/>
              <a:t>Adobe Customer Support Regional Hours, Language &amp; Phone Options</a:t>
            </a:r>
          </a:p>
        </p:txBody>
      </p:sp>
      <p:sp>
        <p:nvSpPr>
          <p:cNvPr id="5" name="Rectangle 4">
            <a:extLst>
              <a:ext uri="{FF2B5EF4-FFF2-40B4-BE49-F238E27FC236}">
                <a16:creationId xmlns:a16="http://schemas.microsoft.com/office/drawing/2014/main" id="{29DC130A-4D46-41F2-BAAA-F9ED5AE5B7B9}"/>
              </a:ext>
            </a:extLst>
          </p:cNvPr>
          <p:cNvSpPr/>
          <p:nvPr/>
        </p:nvSpPr>
        <p:spPr>
          <a:xfrm>
            <a:off x="0" y="946380"/>
            <a:ext cx="12192000" cy="4477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Adobe’s local business hours align to the customer’s billing region.</a:t>
            </a:r>
          </a:p>
        </p:txBody>
      </p:sp>
      <p:sp>
        <p:nvSpPr>
          <p:cNvPr id="7" name="TextBox 6">
            <a:extLst>
              <a:ext uri="{FF2B5EF4-FFF2-40B4-BE49-F238E27FC236}">
                <a16:creationId xmlns:a16="http://schemas.microsoft.com/office/drawing/2014/main" id="{BD7F4C23-C851-4490-83C5-962AD13ACCFD}"/>
              </a:ext>
            </a:extLst>
          </p:cNvPr>
          <p:cNvSpPr txBox="1"/>
          <p:nvPr/>
        </p:nvSpPr>
        <p:spPr>
          <a:xfrm>
            <a:off x="0" y="1406556"/>
            <a:ext cx="6096000" cy="687304"/>
          </a:xfrm>
          <a:prstGeom prst="rect">
            <a:avLst/>
          </a:prstGeom>
          <a:noFill/>
        </p:spPr>
        <p:txBody>
          <a:bodyPr wrap="square">
            <a:spAutoFit/>
          </a:bodyPr>
          <a:lstStyle/>
          <a:p>
            <a:pPr marL="0" marR="0" indent="0" algn="l">
              <a:lnSpc>
                <a:spcPct val="119000"/>
              </a:lnSpc>
              <a:spcBef>
                <a:spcPts val="0"/>
              </a:spcBef>
              <a:spcAft>
                <a:spcPts val="600"/>
              </a:spcAft>
            </a:pPr>
            <a:r>
              <a:rPr lang="en-US" sz="1800" b="1" kern="1400">
                <a:ln>
                  <a:noFill/>
                </a:ln>
                <a:solidFill>
                  <a:srgbClr val="000000"/>
                </a:solidFill>
                <a:effectLst/>
                <a:latin typeface="Adobe Clean" panose="020B0503020404020204" pitchFamily="34" charset="0"/>
              </a:rPr>
              <a:t>Regional Hours of Operations &amp; Language Support</a:t>
            </a:r>
            <a:endParaRPr lang="en-US" sz="1100" kern="1400">
              <a:ln>
                <a:noFill/>
              </a:ln>
              <a:solidFill>
                <a:srgbClr val="000000"/>
              </a:solidFill>
              <a:effectLst/>
              <a:latin typeface="Calibri" panose="020F0502020204030204" pitchFamily="34" charset="0"/>
            </a:endParaRPr>
          </a:p>
          <a:p>
            <a:pPr marL="0" marR="0" indent="0" algn="l">
              <a:lnSpc>
                <a:spcPct val="119000"/>
              </a:lnSpc>
              <a:spcBef>
                <a:spcPts val="0"/>
              </a:spcBef>
              <a:spcAft>
                <a:spcPts val="600"/>
              </a:spcAft>
            </a:pPr>
            <a:r>
              <a:rPr lang="en-US" sz="1100" kern="1400">
                <a:ln>
                  <a:noFill/>
                </a:ln>
                <a:solidFill>
                  <a:srgbClr val="000000"/>
                </a:solidFill>
                <a:effectLst/>
                <a:latin typeface="Calibri" panose="020F0502020204030204" pitchFamily="34" charset="0"/>
              </a:rPr>
              <a:t> </a:t>
            </a:r>
          </a:p>
        </p:txBody>
      </p:sp>
      <p:graphicFrame>
        <p:nvGraphicFramePr>
          <p:cNvPr id="8" name="Table 7">
            <a:extLst>
              <a:ext uri="{FF2B5EF4-FFF2-40B4-BE49-F238E27FC236}">
                <a16:creationId xmlns:a16="http://schemas.microsoft.com/office/drawing/2014/main" id="{65770762-5DC4-4BEF-B6CB-6B35D4188917}"/>
              </a:ext>
            </a:extLst>
          </p:cNvPr>
          <p:cNvGraphicFramePr>
            <a:graphicFrameLocks noGrp="1"/>
          </p:cNvGraphicFramePr>
          <p:nvPr>
            <p:extLst>
              <p:ext uri="{D42A27DB-BD31-4B8C-83A1-F6EECF244321}">
                <p14:modId xmlns:p14="http://schemas.microsoft.com/office/powerpoint/2010/main" val="1674806064"/>
              </p:ext>
            </p:extLst>
          </p:nvPr>
        </p:nvGraphicFramePr>
        <p:xfrm>
          <a:off x="93503" y="2009305"/>
          <a:ext cx="4907122" cy="687304"/>
        </p:xfrm>
        <a:graphic>
          <a:graphicData uri="http://schemas.openxmlformats.org/drawingml/2006/table">
            <a:tbl>
              <a:tblPr/>
              <a:tblGrid>
                <a:gridCol w="2453561">
                  <a:extLst>
                    <a:ext uri="{9D8B030D-6E8A-4147-A177-3AD203B41FA5}">
                      <a16:colId xmlns:a16="http://schemas.microsoft.com/office/drawing/2014/main" val="3963386232"/>
                    </a:ext>
                  </a:extLst>
                </a:gridCol>
                <a:gridCol w="2453561">
                  <a:extLst>
                    <a:ext uri="{9D8B030D-6E8A-4147-A177-3AD203B41FA5}">
                      <a16:colId xmlns:a16="http://schemas.microsoft.com/office/drawing/2014/main" val="3901907417"/>
                    </a:ext>
                  </a:extLst>
                </a:gridCol>
              </a:tblGrid>
              <a:tr h="343652">
                <a:tc>
                  <a:txBody>
                    <a:bodyPr/>
                    <a:lstStyle/>
                    <a:p>
                      <a:pPr marL="133350" marR="0" indent="0" algn="ctr" rtl="0">
                        <a:lnSpc>
                          <a:spcPct val="119000"/>
                        </a:lnSpc>
                        <a:spcBef>
                          <a:spcPts val="530"/>
                        </a:spcBef>
                        <a:spcAft>
                          <a:spcPts val="0"/>
                        </a:spcAft>
                      </a:pPr>
                      <a:r>
                        <a:rPr lang="en-US" sz="1000" kern="1400" spc="-20">
                          <a:ln>
                            <a:noFill/>
                          </a:ln>
                          <a:solidFill>
                            <a:srgbClr val="FFFFFF"/>
                          </a:solidFill>
                          <a:effectLst/>
                          <a:latin typeface="Adobe Clean" panose="020B0503020404020204" pitchFamily="34" charset="0"/>
                        </a:rPr>
                        <a:t>Americas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404040"/>
                    </a:solidFill>
                  </a:tcPr>
                </a:tc>
                <a:tc>
                  <a:txBody>
                    <a:bodyPr/>
                    <a:lstStyle/>
                    <a:p>
                      <a:pPr marL="90805" marR="0" indent="0" algn="ctr" rtl="0">
                        <a:lnSpc>
                          <a:spcPct val="119000"/>
                        </a:lnSpc>
                        <a:spcBef>
                          <a:spcPts val="530"/>
                        </a:spcBef>
                        <a:spcAft>
                          <a:spcPts val="0"/>
                        </a:spcAft>
                      </a:pPr>
                      <a:r>
                        <a:rPr lang="en-US" sz="1000" kern="1400" spc="-20">
                          <a:ln>
                            <a:noFill/>
                          </a:ln>
                          <a:solidFill>
                            <a:srgbClr val="FFFFFF"/>
                          </a:solidFill>
                          <a:effectLst/>
                          <a:latin typeface="Adobe Clean" panose="020B0503020404020204" pitchFamily="34" charset="0"/>
                        </a:rPr>
                        <a:t>Europe, Middle East &amp; Africa</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ACD2FF"/>
                      </a:solidFill>
                      <a:prstDash val="solid"/>
                      <a:round/>
                      <a:headEnd type="none" w="med" len="med"/>
                      <a:tailEnd type="none" w="med" len="med"/>
                    </a:lnB>
                    <a:solidFill>
                      <a:srgbClr val="404040"/>
                    </a:solidFill>
                  </a:tcPr>
                </a:tc>
                <a:extLst>
                  <a:ext uri="{0D108BD9-81ED-4DB2-BD59-A6C34878D82A}">
                    <a16:rowId xmlns:a16="http://schemas.microsoft.com/office/drawing/2014/main" val="2956214165"/>
                  </a:ext>
                </a:extLst>
              </a:tr>
              <a:tr h="343652">
                <a:tc>
                  <a:txBody>
                    <a:bodyPr/>
                    <a:lstStyle/>
                    <a:p>
                      <a:pPr marL="380365" marR="328295" indent="-3175" algn="ctr" rtl="0">
                        <a:lnSpc>
                          <a:spcPct val="97000"/>
                        </a:lnSpc>
                        <a:spcBef>
                          <a:spcPts val="1800"/>
                        </a:spcBef>
                        <a:spcAft>
                          <a:spcPts val="0"/>
                        </a:spcAft>
                      </a:pPr>
                      <a:r>
                        <a:rPr lang="en-US" sz="1000" kern="1400">
                          <a:ln>
                            <a:noFill/>
                          </a:ln>
                          <a:solidFill>
                            <a:srgbClr val="020302"/>
                          </a:solidFill>
                          <a:effectLst/>
                          <a:latin typeface="Adobe Clean" panose="020B0503020404020204" pitchFamily="34" charset="0"/>
                        </a:rPr>
                        <a:t>6 am to 5:30 pm</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379730" marR="328930" indent="-3175" algn="ctr" rtl="0">
                        <a:lnSpc>
                          <a:spcPct val="97000"/>
                        </a:lnSpc>
                        <a:spcBef>
                          <a:spcPts val="1800"/>
                        </a:spcBef>
                        <a:spcAft>
                          <a:spcPts val="0"/>
                        </a:spcAft>
                      </a:pPr>
                      <a:r>
                        <a:rPr lang="en-US" sz="1000" kern="1400">
                          <a:ln>
                            <a:noFill/>
                          </a:ln>
                          <a:solidFill>
                            <a:srgbClr val="020302"/>
                          </a:solidFill>
                          <a:effectLst/>
                          <a:latin typeface="Adobe Clean" panose="020B0503020404020204" pitchFamily="34" charset="0"/>
                        </a:rPr>
                        <a:t>9 am to 5 pm</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ACD2FF"/>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4232553925"/>
                  </a:ext>
                </a:extLst>
              </a:tr>
            </a:tbl>
          </a:graphicData>
        </a:graphic>
      </p:graphicFrame>
      <p:graphicFrame>
        <p:nvGraphicFramePr>
          <p:cNvPr id="12" name="Table 11">
            <a:extLst>
              <a:ext uri="{FF2B5EF4-FFF2-40B4-BE49-F238E27FC236}">
                <a16:creationId xmlns:a16="http://schemas.microsoft.com/office/drawing/2014/main" id="{953673D0-87B8-4B38-A804-E28154CF5925}"/>
              </a:ext>
            </a:extLst>
          </p:cNvPr>
          <p:cNvGraphicFramePr>
            <a:graphicFrameLocks noGrp="1"/>
          </p:cNvGraphicFramePr>
          <p:nvPr>
            <p:extLst>
              <p:ext uri="{D42A27DB-BD31-4B8C-83A1-F6EECF244321}">
                <p14:modId xmlns:p14="http://schemas.microsoft.com/office/powerpoint/2010/main" val="1333142257"/>
              </p:ext>
            </p:extLst>
          </p:nvPr>
        </p:nvGraphicFramePr>
        <p:xfrm>
          <a:off x="5703032" y="1540616"/>
          <a:ext cx="6279420" cy="5317384"/>
        </p:xfrm>
        <a:graphic>
          <a:graphicData uri="http://schemas.openxmlformats.org/drawingml/2006/table">
            <a:tbl>
              <a:tblPr/>
              <a:tblGrid>
                <a:gridCol w="783493">
                  <a:extLst>
                    <a:ext uri="{9D8B030D-6E8A-4147-A177-3AD203B41FA5}">
                      <a16:colId xmlns:a16="http://schemas.microsoft.com/office/drawing/2014/main" val="2056419830"/>
                    </a:ext>
                  </a:extLst>
                </a:gridCol>
                <a:gridCol w="1085850">
                  <a:extLst>
                    <a:ext uri="{9D8B030D-6E8A-4147-A177-3AD203B41FA5}">
                      <a16:colId xmlns:a16="http://schemas.microsoft.com/office/drawing/2014/main" val="1161732706"/>
                    </a:ext>
                  </a:extLst>
                </a:gridCol>
                <a:gridCol w="981075">
                  <a:extLst>
                    <a:ext uri="{9D8B030D-6E8A-4147-A177-3AD203B41FA5}">
                      <a16:colId xmlns:a16="http://schemas.microsoft.com/office/drawing/2014/main" val="505471020"/>
                    </a:ext>
                  </a:extLst>
                </a:gridCol>
                <a:gridCol w="1009650">
                  <a:extLst>
                    <a:ext uri="{9D8B030D-6E8A-4147-A177-3AD203B41FA5}">
                      <a16:colId xmlns:a16="http://schemas.microsoft.com/office/drawing/2014/main" val="3890370350"/>
                    </a:ext>
                  </a:extLst>
                </a:gridCol>
                <a:gridCol w="1095375">
                  <a:extLst>
                    <a:ext uri="{9D8B030D-6E8A-4147-A177-3AD203B41FA5}">
                      <a16:colId xmlns:a16="http://schemas.microsoft.com/office/drawing/2014/main" val="1872061948"/>
                    </a:ext>
                  </a:extLst>
                </a:gridCol>
                <a:gridCol w="1323977">
                  <a:extLst>
                    <a:ext uri="{9D8B030D-6E8A-4147-A177-3AD203B41FA5}">
                      <a16:colId xmlns:a16="http://schemas.microsoft.com/office/drawing/2014/main" val="3172599883"/>
                    </a:ext>
                  </a:extLst>
                </a:gridCol>
              </a:tblGrid>
              <a:tr h="303939">
                <a:tc gridSpan="2">
                  <a:txBody>
                    <a:bodyPr/>
                    <a:lstStyle/>
                    <a:p>
                      <a:pPr marR="0" indent="0" algn="ctr" rtl="0">
                        <a:lnSpc>
                          <a:spcPct val="119000"/>
                        </a:lnSpc>
                        <a:spcBef>
                          <a:spcPts val="0"/>
                        </a:spcBef>
                        <a:spcAft>
                          <a:spcPts val="1400"/>
                        </a:spcAft>
                      </a:pPr>
                      <a:r>
                        <a:rPr lang="en-US" sz="1050" b="1" kern="1400">
                          <a:ln>
                            <a:noFill/>
                          </a:ln>
                          <a:solidFill>
                            <a:schemeClr val="bg1"/>
                          </a:solidFill>
                          <a:effectLst/>
                          <a:latin typeface="Calibri" panose="020F0502020204030204" pitchFamily="34" charset="0"/>
                        </a:rPr>
                        <a:t>Americas</a:t>
                      </a:r>
                      <a:endParaRPr lang="en-US" sz="1050" kern="1400">
                        <a:ln>
                          <a:noFill/>
                        </a:ln>
                        <a:solidFill>
                          <a:schemeClr val="bg1"/>
                        </a:solidFill>
                        <a:effectLst/>
                        <a:latin typeface="Calibri" panose="020F0502020204030204" pitchFamily="34" charset="0"/>
                      </a:endParaRP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tc gridSpan="2">
                  <a:txBody>
                    <a:bodyPr/>
                    <a:lstStyle/>
                    <a:p>
                      <a:pPr marR="0" indent="0" algn="ctr" rtl="0">
                        <a:lnSpc>
                          <a:spcPct val="119000"/>
                        </a:lnSpc>
                        <a:spcBef>
                          <a:spcPts val="0"/>
                        </a:spcBef>
                        <a:spcAft>
                          <a:spcPts val="1400"/>
                        </a:spcAft>
                      </a:pPr>
                      <a:r>
                        <a:rPr lang="en-US" sz="1050" b="1" kern="1400">
                          <a:ln>
                            <a:noFill/>
                          </a:ln>
                          <a:solidFill>
                            <a:schemeClr val="bg1"/>
                          </a:solidFill>
                          <a:effectLst/>
                          <a:latin typeface="Calibri" panose="020F0502020204030204" pitchFamily="34" charset="0"/>
                        </a:rPr>
                        <a:t>EMEA</a:t>
                      </a:r>
                      <a:endParaRPr lang="en-US" sz="1050" kern="1400">
                        <a:ln>
                          <a:noFill/>
                        </a:ln>
                        <a:solidFill>
                          <a:schemeClr val="bg1"/>
                        </a:solidFill>
                        <a:effectLst/>
                        <a:latin typeface="Calibri" panose="020F0502020204030204" pitchFamily="34" charset="0"/>
                      </a:endParaRP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tc gridSpan="2">
                  <a:txBody>
                    <a:bodyPr/>
                    <a:lstStyle/>
                    <a:p>
                      <a:pPr marR="0" indent="0" algn="ctr" rtl="0">
                        <a:lnSpc>
                          <a:spcPct val="119000"/>
                        </a:lnSpc>
                        <a:spcBef>
                          <a:spcPts val="0"/>
                        </a:spcBef>
                        <a:spcAft>
                          <a:spcPts val="1400"/>
                        </a:spcAft>
                      </a:pPr>
                      <a:r>
                        <a:rPr lang="en-US" sz="1050" b="1" kern="1400">
                          <a:ln>
                            <a:noFill/>
                          </a:ln>
                          <a:solidFill>
                            <a:schemeClr val="bg1"/>
                          </a:solidFill>
                          <a:effectLst/>
                          <a:latin typeface="Calibri" panose="020F0502020204030204" pitchFamily="34" charset="0"/>
                        </a:rPr>
                        <a:t>APAC</a:t>
                      </a:r>
                      <a:endParaRPr lang="en-US" sz="1050" kern="1400">
                        <a:ln>
                          <a:noFill/>
                        </a:ln>
                        <a:solidFill>
                          <a:schemeClr val="bg1"/>
                        </a:solidFill>
                        <a:effectLst/>
                        <a:latin typeface="Calibri" panose="020F0502020204030204" pitchFamily="34" charset="0"/>
                      </a:endParaRP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extLst>
                  <a:ext uri="{0D108BD9-81ED-4DB2-BD59-A6C34878D82A}">
                    <a16:rowId xmlns:a16="http://schemas.microsoft.com/office/drawing/2014/main" val="3060193402"/>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U.S</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1 800 497 0335</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Denmark</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(+45) 80 20 6017</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Australia</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(+61) 1800 358 683</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784467813"/>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Canada</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1 800 497 0335</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France</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(+33) 08 05 540 755</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China mainland</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(+86) 108 004 400 548</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460886555"/>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Germany</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(+49) 0800 752 2581</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Hong Kong SAR of China</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(+852) 30 713 107</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396569312"/>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Italy</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(+39) 800 919 224</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India</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(+91) 0008 004 402 107</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674330025"/>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Sweden</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(+46) 0200 810 330</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Malaysia (toll)</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(+60) 1800 220 120</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673240881"/>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UK</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(+44) 0800 169 0454</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New Zealand (toll)</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(+64) 050 861 4264</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3314906653"/>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Philippines (toll)</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(+63) 1 800 8908 8359</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141533898"/>
                  </a:ext>
                </a:extLst>
              </a:tr>
              <a:tr h="453425">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Singapore</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(+65) 1 800 818 5220</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944698661"/>
                  </a:ext>
                </a:extLst>
              </a:tr>
              <a:tr h="453425">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South Korea</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(+82) 080 517 0880</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765298839"/>
                  </a:ext>
                </a:extLst>
              </a:tr>
              <a:tr h="484376">
                <a:tc gridSpan="2">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hMerge="1">
                  <a:txBody>
                    <a:bodyPr/>
                    <a:lstStyle/>
                    <a:p>
                      <a:endParaRPr lang="en-US"/>
                    </a:p>
                  </a:txBody>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Taiwan region</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(+886) 0 800 066 6381</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933816565"/>
                  </a:ext>
                </a:extLst>
              </a:tr>
            </a:tbl>
          </a:graphicData>
        </a:graphic>
      </p:graphicFrame>
      <p:graphicFrame>
        <p:nvGraphicFramePr>
          <p:cNvPr id="14" name="Table 13">
            <a:extLst>
              <a:ext uri="{FF2B5EF4-FFF2-40B4-BE49-F238E27FC236}">
                <a16:creationId xmlns:a16="http://schemas.microsoft.com/office/drawing/2014/main" id="{C39290CE-3360-4617-A922-57E16138E936}"/>
              </a:ext>
            </a:extLst>
          </p:cNvPr>
          <p:cNvGraphicFramePr>
            <a:graphicFrameLocks noGrp="1"/>
          </p:cNvGraphicFramePr>
          <p:nvPr>
            <p:extLst>
              <p:ext uri="{D42A27DB-BD31-4B8C-83A1-F6EECF244321}">
                <p14:modId xmlns:p14="http://schemas.microsoft.com/office/powerpoint/2010/main" val="1923921400"/>
              </p:ext>
            </p:extLst>
          </p:nvPr>
        </p:nvGraphicFramePr>
        <p:xfrm>
          <a:off x="93503" y="2858064"/>
          <a:ext cx="4907122" cy="687304"/>
        </p:xfrm>
        <a:graphic>
          <a:graphicData uri="http://schemas.openxmlformats.org/drawingml/2006/table">
            <a:tbl>
              <a:tblPr/>
              <a:tblGrid>
                <a:gridCol w="2453561">
                  <a:extLst>
                    <a:ext uri="{9D8B030D-6E8A-4147-A177-3AD203B41FA5}">
                      <a16:colId xmlns:a16="http://schemas.microsoft.com/office/drawing/2014/main" val="3187424537"/>
                    </a:ext>
                  </a:extLst>
                </a:gridCol>
                <a:gridCol w="2453561">
                  <a:extLst>
                    <a:ext uri="{9D8B030D-6E8A-4147-A177-3AD203B41FA5}">
                      <a16:colId xmlns:a16="http://schemas.microsoft.com/office/drawing/2014/main" val="1124856240"/>
                    </a:ext>
                  </a:extLst>
                </a:gridCol>
              </a:tblGrid>
              <a:tr h="343652">
                <a:tc>
                  <a:txBody>
                    <a:bodyPr/>
                    <a:lstStyle/>
                    <a:p>
                      <a:pPr marL="56502" marR="0" indent="0" algn="ctr" rtl="0">
                        <a:lnSpc>
                          <a:spcPct val="119000"/>
                        </a:lnSpc>
                        <a:spcBef>
                          <a:spcPts val="530"/>
                        </a:spcBef>
                        <a:spcAft>
                          <a:spcPts val="0"/>
                        </a:spcAft>
                      </a:pPr>
                      <a:r>
                        <a:rPr lang="en-US" sz="1000" kern="1400" spc="-20">
                          <a:ln>
                            <a:noFill/>
                          </a:ln>
                          <a:solidFill>
                            <a:srgbClr val="FFFFFF"/>
                          </a:solidFill>
                          <a:effectLst/>
                          <a:latin typeface="Adobe Clean" panose="020B0503020404020204" pitchFamily="34" charset="0"/>
                        </a:rPr>
                        <a:t>Asia Pacific</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2E8FFF"/>
                      </a:solidFill>
                      <a:prstDash val="solid"/>
                      <a:round/>
                      <a:headEnd type="none" w="med" len="med"/>
                      <a:tailEnd type="none" w="med" len="med"/>
                    </a:lnB>
                    <a:solidFill>
                      <a:srgbClr val="404040"/>
                    </a:solidFill>
                  </a:tcPr>
                </a:tc>
                <a:tc>
                  <a:txBody>
                    <a:bodyPr/>
                    <a:lstStyle/>
                    <a:p>
                      <a:pPr marL="186055" marR="0" indent="0" algn="ctr" rtl="0">
                        <a:lnSpc>
                          <a:spcPct val="119000"/>
                        </a:lnSpc>
                        <a:spcBef>
                          <a:spcPts val="530"/>
                        </a:spcBef>
                        <a:spcAft>
                          <a:spcPts val="0"/>
                        </a:spcAft>
                      </a:pPr>
                      <a:r>
                        <a:rPr lang="en-US" sz="1000" kern="1400" spc="-15">
                          <a:ln>
                            <a:noFill/>
                          </a:ln>
                          <a:solidFill>
                            <a:srgbClr val="FFFFFF"/>
                          </a:solidFill>
                          <a:effectLst/>
                          <a:latin typeface="Adobe Clean" panose="020B0503020404020204" pitchFamily="34" charset="0"/>
                        </a:rPr>
                        <a:t>Japan*</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0068E1"/>
                      </a:solidFill>
                      <a:prstDash val="solid"/>
                      <a:round/>
                      <a:headEnd type="none" w="med" len="med"/>
                      <a:tailEnd type="none" w="med" len="med"/>
                    </a:lnB>
                    <a:solidFill>
                      <a:srgbClr val="404040"/>
                    </a:solidFill>
                  </a:tcPr>
                </a:tc>
                <a:extLst>
                  <a:ext uri="{0D108BD9-81ED-4DB2-BD59-A6C34878D82A}">
                    <a16:rowId xmlns:a16="http://schemas.microsoft.com/office/drawing/2014/main" val="2956214165"/>
                  </a:ext>
                </a:extLst>
              </a:tr>
              <a:tr h="343652">
                <a:tc>
                  <a:txBody>
                    <a:bodyPr/>
                    <a:lstStyle/>
                    <a:p>
                      <a:pPr marL="232397" marR="264160" indent="115570" algn="ctr" rtl="0">
                        <a:lnSpc>
                          <a:spcPct val="97000"/>
                        </a:lnSpc>
                        <a:spcBef>
                          <a:spcPts val="1800"/>
                        </a:spcBef>
                        <a:spcAft>
                          <a:spcPts val="0"/>
                        </a:spcAft>
                      </a:pPr>
                      <a:r>
                        <a:rPr lang="en-US" sz="1000" kern="1400">
                          <a:ln>
                            <a:noFill/>
                          </a:ln>
                          <a:solidFill>
                            <a:srgbClr val="020302"/>
                          </a:solidFill>
                          <a:effectLst/>
                          <a:latin typeface="Adobe Clean" panose="020B0503020404020204" pitchFamily="34" charset="0"/>
                        </a:rPr>
                        <a:t>9 am to 5 pm</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2E8FFF"/>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244475" marR="276860" indent="103492" algn="ctr" rtl="0">
                        <a:lnSpc>
                          <a:spcPct val="97000"/>
                        </a:lnSpc>
                        <a:spcBef>
                          <a:spcPts val="1800"/>
                        </a:spcBef>
                        <a:spcAft>
                          <a:spcPts val="0"/>
                        </a:spcAft>
                      </a:pPr>
                      <a:r>
                        <a:rPr lang="en-US" sz="1000" kern="1400">
                          <a:ln>
                            <a:noFill/>
                          </a:ln>
                          <a:solidFill>
                            <a:srgbClr val="020302"/>
                          </a:solidFill>
                          <a:effectLst/>
                          <a:latin typeface="Adobe Clean" panose="020B0503020404020204" pitchFamily="34" charset="0"/>
                        </a:rPr>
                        <a:t>9 am to 5:30 pm</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0068E1"/>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4232553925"/>
                  </a:ext>
                </a:extLst>
              </a:tr>
            </a:tbl>
          </a:graphicData>
        </a:graphic>
      </p:graphicFrame>
      <p:sp>
        <p:nvSpPr>
          <p:cNvPr id="16" name="TextBox 15">
            <a:extLst>
              <a:ext uri="{FF2B5EF4-FFF2-40B4-BE49-F238E27FC236}">
                <a16:creationId xmlns:a16="http://schemas.microsoft.com/office/drawing/2014/main" id="{1CED70F7-374A-498C-A112-2275E9099B61}"/>
              </a:ext>
            </a:extLst>
          </p:cNvPr>
          <p:cNvSpPr txBox="1"/>
          <p:nvPr/>
        </p:nvSpPr>
        <p:spPr>
          <a:xfrm>
            <a:off x="93503" y="3578495"/>
            <a:ext cx="6119812" cy="964431"/>
          </a:xfrm>
          <a:prstGeom prst="rect">
            <a:avLst/>
          </a:prstGeom>
          <a:noFill/>
        </p:spPr>
        <p:txBody>
          <a:bodyPr wrap="square" lIns="91440" tIns="45720" rIns="91440" bIns="45720" anchor="t">
            <a:spAutoFit/>
          </a:bodyPr>
          <a:lstStyle/>
          <a:p>
            <a:pPr marL="0" marR="0" indent="0" algn="l">
              <a:lnSpc>
                <a:spcPct val="119000"/>
              </a:lnSpc>
              <a:spcBef>
                <a:spcPts val="0"/>
              </a:spcBef>
              <a:spcAft>
                <a:spcPts val="300"/>
              </a:spcAft>
            </a:pPr>
            <a:r>
              <a:rPr lang="en-US" sz="1050" i="1" kern="1400">
                <a:ln>
                  <a:noFill/>
                </a:ln>
                <a:solidFill>
                  <a:srgbClr val="000000"/>
                </a:solidFill>
                <a:effectLst/>
              </a:rPr>
              <a:t>Exceptions:</a:t>
            </a:r>
            <a:endParaRPr lang="en-US" sz="1050" kern="1400">
              <a:ln>
                <a:noFill/>
              </a:ln>
              <a:solidFill>
                <a:srgbClr val="000000"/>
              </a:solidFill>
              <a:effectLst/>
            </a:endParaRPr>
          </a:p>
          <a:p>
            <a:pPr marL="0" marR="0" indent="0" algn="l">
              <a:lnSpc>
                <a:spcPct val="119000"/>
              </a:lnSpc>
              <a:spcBef>
                <a:spcPts val="0"/>
              </a:spcBef>
              <a:spcAft>
                <a:spcPts val="300"/>
              </a:spcAft>
            </a:pPr>
            <a:r>
              <a:rPr lang="en-US" sz="1050" i="1" kern="1400">
                <a:ln>
                  <a:noFill/>
                </a:ln>
                <a:solidFill>
                  <a:srgbClr val="000000"/>
                </a:solidFill>
                <a:effectLst/>
              </a:rPr>
              <a:t>*Language support is available only in English and Japanese.</a:t>
            </a:r>
            <a:endParaRPr lang="en-US" sz="1050" kern="1400">
              <a:ln>
                <a:noFill/>
              </a:ln>
              <a:solidFill>
                <a:srgbClr val="000000"/>
              </a:solidFill>
              <a:effectLst/>
            </a:endParaRPr>
          </a:p>
          <a:p>
            <a:pPr marL="0" marR="0" indent="0" algn="l">
              <a:lnSpc>
                <a:spcPct val="119000"/>
              </a:lnSpc>
              <a:spcBef>
                <a:spcPts val="0"/>
              </a:spcBef>
              <a:spcAft>
                <a:spcPts val="300"/>
              </a:spcAft>
            </a:pPr>
            <a:r>
              <a:rPr lang="en-US" sz="1050" i="1" kern="1400">
                <a:ln>
                  <a:noFill/>
                </a:ln>
                <a:solidFill>
                  <a:srgbClr val="000000"/>
                </a:solidFill>
                <a:effectLst/>
              </a:rPr>
              <a:t>Adobe Commerce excludes Japanese language support.</a:t>
            </a:r>
            <a:endParaRPr lang="en-US" sz="1050" kern="1400">
              <a:ln>
                <a:noFill/>
              </a:ln>
              <a:solidFill>
                <a:srgbClr val="000000"/>
              </a:solidFill>
              <a:effectLst/>
            </a:endParaRPr>
          </a:p>
          <a:p>
            <a:pPr marL="0" marR="0" indent="0" algn="l">
              <a:lnSpc>
                <a:spcPct val="119000"/>
              </a:lnSpc>
              <a:spcBef>
                <a:spcPts val="0"/>
              </a:spcBef>
              <a:spcAft>
                <a:spcPts val="300"/>
              </a:spcAft>
            </a:pPr>
            <a:r>
              <a:rPr lang="en-US" sz="1050" i="1" kern="1400">
                <a:ln>
                  <a:noFill/>
                </a:ln>
                <a:solidFill>
                  <a:srgbClr val="000000"/>
                </a:solidFill>
                <a:effectLst/>
              </a:rPr>
              <a:t>(Japan) P2, P3, P4 cases are limited to business hours only.</a:t>
            </a:r>
            <a:endParaRPr lang="en-US" sz="1050" kern="1400">
              <a:ln>
                <a:noFill/>
              </a:ln>
              <a:solidFill>
                <a:srgbClr val="000000"/>
              </a:solidFill>
              <a:effectLst/>
              <a:latin typeface="Adobe Clean SemiLight"/>
            </a:endParaRPr>
          </a:p>
        </p:txBody>
      </p:sp>
      <p:sp>
        <p:nvSpPr>
          <p:cNvPr id="18" name="TextBox 17">
            <a:extLst>
              <a:ext uri="{FF2B5EF4-FFF2-40B4-BE49-F238E27FC236}">
                <a16:creationId xmlns:a16="http://schemas.microsoft.com/office/drawing/2014/main" id="{F7FF16D8-70CE-4E3E-A4FF-DC01B70C76AD}"/>
              </a:ext>
            </a:extLst>
          </p:cNvPr>
          <p:cNvSpPr txBox="1"/>
          <p:nvPr/>
        </p:nvSpPr>
        <p:spPr>
          <a:xfrm>
            <a:off x="2788" y="6254835"/>
            <a:ext cx="5694975" cy="464423"/>
          </a:xfrm>
          <a:prstGeom prst="rect">
            <a:avLst/>
          </a:prstGeom>
          <a:solidFill>
            <a:schemeClr val="bg1"/>
          </a:solidFill>
        </p:spPr>
        <p:txBody>
          <a:bodyPr wrap="square" lIns="91440" tIns="45720" rIns="91440" bIns="45720" anchor="t">
            <a:spAutoFit/>
          </a:bodyPr>
          <a:lstStyle/>
          <a:p>
            <a:pPr>
              <a:lnSpc>
                <a:spcPct val="119000"/>
              </a:lnSpc>
              <a:spcAft>
                <a:spcPts val="1400"/>
              </a:spcAft>
            </a:pPr>
            <a:r>
              <a:rPr lang="en-US" sz="1050" i="1" kern="1400">
                <a:ln>
                  <a:noFill/>
                </a:ln>
                <a:solidFill>
                  <a:srgbClr val="000000"/>
                </a:solidFill>
                <a:effectLst/>
              </a:rPr>
              <a:t>If your locale is not represented with a specific customer care telephone number, </a:t>
            </a:r>
            <a:r>
              <a:rPr lang="en-US" sz="1050" b="1" i="1" kern="1400">
                <a:ln>
                  <a:noFill/>
                </a:ln>
                <a:solidFill>
                  <a:srgbClr val="000000"/>
                </a:solidFill>
                <a:effectLst/>
              </a:rPr>
              <a:t>please use +1 800 497 0335</a:t>
            </a:r>
            <a:r>
              <a:rPr lang="en-US" sz="1050" i="1" kern="1400">
                <a:ln>
                  <a:noFill/>
                </a:ln>
                <a:solidFill>
                  <a:srgbClr val="000000"/>
                </a:solidFill>
                <a:effectLst/>
              </a:rPr>
              <a:t>. Please note that this is a number in the USA, so call charges may apply in your market.</a:t>
            </a:r>
            <a:r>
              <a:rPr lang="en-US" sz="1050" i="1" kern="1400">
                <a:solidFill>
                  <a:srgbClr val="000000"/>
                </a:solidFill>
              </a:rPr>
              <a:t> </a:t>
            </a:r>
            <a:endParaRPr lang="en-US" sz="1600" i="1"/>
          </a:p>
        </p:txBody>
      </p:sp>
      <p:graphicFrame>
        <p:nvGraphicFramePr>
          <p:cNvPr id="4" name="Table 3">
            <a:extLst>
              <a:ext uri="{FF2B5EF4-FFF2-40B4-BE49-F238E27FC236}">
                <a16:creationId xmlns:a16="http://schemas.microsoft.com/office/drawing/2014/main" id="{F48019B9-45AD-453D-A7EA-7143C84742FD}"/>
              </a:ext>
            </a:extLst>
          </p:cNvPr>
          <p:cNvGraphicFramePr>
            <a:graphicFrameLocks noGrp="1"/>
          </p:cNvGraphicFramePr>
          <p:nvPr>
            <p:extLst>
              <p:ext uri="{D42A27DB-BD31-4B8C-83A1-F6EECF244321}">
                <p14:modId xmlns:p14="http://schemas.microsoft.com/office/powerpoint/2010/main" val="198136534"/>
              </p:ext>
            </p:extLst>
          </p:nvPr>
        </p:nvGraphicFramePr>
        <p:xfrm>
          <a:off x="76653" y="4637677"/>
          <a:ext cx="5043988" cy="1234440"/>
        </p:xfrm>
        <a:graphic>
          <a:graphicData uri="http://schemas.openxmlformats.org/drawingml/2006/table">
            <a:tbl>
              <a:tblPr firstRow="1" bandRow="1">
                <a:tableStyleId>{5C22544A-7EE6-4342-B048-85BDC9FD1C3A}</a:tableStyleId>
              </a:tblPr>
              <a:tblGrid>
                <a:gridCol w="1260997">
                  <a:extLst>
                    <a:ext uri="{9D8B030D-6E8A-4147-A177-3AD203B41FA5}">
                      <a16:colId xmlns:a16="http://schemas.microsoft.com/office/drawing/2014/main" val="3905082595"/>
                    </a:ext>
                  </a:extLst>
                </a:gridCol>
                <a:gridCol w="1260997">
                  <a:extLst>
                    <a:ext uri="{9D8B030D-6E8A-4147-A177-3AD203B41FA5}">
                      <a16:colId xmlns:a16="http://schemas.microsoft.com/office/drawing/2014/main" val="1596495172"/>
                    </a:ext>
                  </a:extLst>
                </a:gridCol>
                <a:gridCol w="1260997">
                  <a:extLst>
                    <a:ext uri="{9D8B030D-6E8A-4147-A177-3AD203B41FA5}">
                      <a16:colId xmlns:a16="http://schemas.microsoft.com/office/drawing/2014/main" val="1045455434"/>
                    </a:ext>
                  </a:extLst>
                </a:gridCol>
                <a:gridCol w="1260997">
                  <a:extLst>
                    <a:ext uri="{9D8B030D-6E8A-4147-A177-3AD203B41FA5}">
                      <a16:colId xmlns:a16="http://schemas.microsoft.com/office/drawing/2014/main" val="625743961"/>
                    </a:ext>
                  </a:extLst>
                </a:gridCol>
              </a:tblGrid>
              <a:tr h="165772">
                <a:tc gridSpan="4">
                  <a:txBody>
                    <a:bodyPr/>
                    <a:lstStyle/>
                    <a:p>
                      <a:pPr lvl="0" algn="ctr">
                        <a:buNone/>
                      </a:pPr>
                      <a:r>
                        <a:rPr lang="en-US" sz="1050">
                          <a:effectLst/>
                          <a:latin typeface="Calibri"/>
                        </a:rPr>
                        <a:t>Marketo Engage Phone Support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rgbClr val="0068E1"/>
                      </a:solidFill>
                      <a:prstDash val="solid"/>
                      <a:round/>
                      <a:headEnd type="none" w="med" len="med"/>
                      <a:tailEnd type="none" w="med" len="med"/>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42403298"/>
                  </a:ext>
                </a:extLst>
              </a:tr>
              <a:tr h="272339">
                <a:tc>
                  <a:txBody>
                    <a:bodyPr/>
                    <a:lstStyle/>
                    <a:p>
                      <a:pPr rtl="0" fontAlgn="base"/>
                      <a:r>
                        <a:rPr lang="en-US" sz="1050" b="1">
                          <a:effectLst/>
                          <a:latin typeface="Calibri"/>
                        </a:rPr>
                        <a:t>Americas </a:t>
                      </a:r>
                    </a:p>
                  </a:txBody>
                  <a:tcPr>
                    <a:lnL w="12700" cap="flat" cmpd="sng" algn="ctr">
                      <a:solidFill>
                        <a:schemeClr val="bg2"/>
                      </a:solidFill>
                      <a:prstDash val="solid"/>
                      <a:round/>
                      <a:headEnd type="none" w="med" len="med"/>
                      <a:tailEnd type="none" w="med" len="med"/>
                    </a:lnL>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en-US" sz="1050" b="1" i="0" u="none" strike="noStrike" noProof="0">
                          <a:effectLst/>
                          <a:latin typeface="Calibri"/>
                        </a:rPr>
                        <a:t>Europe, Middle East, &amp; Africa</a:t>
                      </a:r>
                      <a:endParaRPr lang="en-US" sz="1050" b="1">
                        <a:latin typeface="Calibri"/>
                      </a:endParaRPr>
                    </a:p>
                  </a:txBody>
                  <a:tcP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en-US" sz="1050" b="1" i="0" u="none" strike="noStrike" noProof="0">
                          <a:effectLst/>
                          <a:latin typeface="Calibri"/>
                        </a:rPr>
                        <a:t>APAC </a:t>
                      </a:r>
                      <a:endParaRPr lang="en-US" sz="1050" b="1">
                        <a:latin typeface="Calibri"/>
                      </a:endParaRPr>
                    </a:p>
                  </a:txBody>
                  <a:tcP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en-US" sz="1050" b="1" i="0" u="none" strike="noStrike" noProof="0">
                          <a:effectLst/>
                          <a:latin typeface="Calibri"/>
                        </a:rPr>
                        <a:t>Japan</a:t>
                      </a:r>
                    </a:p>
                  </a:txBody>
                  <a:tcPr>
                    <a:lnR w="12700" cap="flat" cmpd="sng" algn="ctr">
                      <a:solidFill>
                        <a:schemeClr val="bg2"/>
                      </a:solidFill>
                      <a:prstDash val="solid"/>
                      <a:round/>
                      <a:headEnd type="none" w="med" len="med"/>
                      <a:tailEnd type="none" w="med" len="med"/>
                    </a:ln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42461095"/>
                  </a:ext>
                </a:extLst>
              </a:tr>
              <a:tr h="378907">
                <a:tc>
                  <a:txBody>
                    <a:bodyPr/>
                    <a:lstStyle/>
                    <a:p>
                      <a:pPr lvl="0">
                        <a:buNone/>
                      </a:pPr>
                      <a:r>
                        <a:rPr lang="en-US" sz="1050" b="0" i="0" u="none" strike="noStrike" noProof="0">
                          <a:effectLst/>
                          <a:latin typeface="Calibri"/>
                        </a:rPr>
                        <a:t>Toll Free: +1 877 270 6586</a:t>
                      </a:r>
                      <a:r>
                        <a:rPr lang="en-US" sz="1050" b="1" i="0" u="none" strike="noStrike" noProof="0">
                          <a:effectLst/>
                          <a:latin typeface="Calibri"/>
                        </a:rPr>
                        <a:t> </a:t>
                      </a:r>
                    </a:p>
                    <a:p>
                      <a:pPr lvl="0">
                        <a:buNone/>
                      </a:pPr>
                      <a:endParaRPr lang="en-US" sz="1050" b="1" i="0" u="none" strike="noStrike" noProof="0">
                        <a:effectLst/>
                        <a:latin typeface="Calibri"/>
                      </a:endParaRPr>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en-US" sz="1050" b="0" i="0" u="none" strike="noStrike" noProof="0">
                          <a:effectLst/>
                          <a:latin typeface="Calibri"/>
                        </a:rPr>
                        <a:t>UK: 0800 151 3030 </a:t>
                      </a:r>
                      <a:endParaRPr lang="en-US"/>
                    </a:p>
                    <a:p>
                      <a:pPr lvl="0">
                        <a:buNone/>
                      </a:pPr>
                      <a:r>
                        <a:rPr lang="en-US" sz="1050" b="0" i="0" u="none" strike="noStrike" noProof="0">
                          <a:effectLst/>
                          <a:latin typeface="Calibri"/>
                        </a:rPr>
                        <a:t>EU: +353 1 242 3030 </a:t>
                      </a:r>
                      <a:endParaRPr lang="en-US" sz="1050">
                        <a:latin typeface="Calibri"/>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en-US" sz="1050" b="0" i="0" u="none" strike="noStrike" noProof="0">
                          <a:effectLst/>
                          <a:latin typeface="Calibri"/>
                        </a:rPr>
                        <a:t>AUS: +61 2 8031 8188</a:t>
                      </a:r>
                      <a:endParaRPr lang="en-US" sz="1050">
                        <a:latin typeface="Calibri"/>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en-US" sz="1050" b="0" i="0" u="none" strike="noStrike" noProof="0">
                          <a:effectLst/>
                          <a:latin typeface="Calibri"/>
                        </a:rPr>
                        <a:t>+81 3 6478 6080</a:t>
                      </a: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020770920"/>
                  </a:ext>
                </a:extLst>
              </a:tr>
            </a:tbl>
          </a:graphicData>
        </a:graphic>
      </p:graphicFrame>
    </p:spTree>
    <p:extLst>
      <p:ext uri="{BB962C8B-B14F-4D97-AF65-F5344CB8AC3E}">
        <p14:creationId xmlns:p14="http://schemas.microsoft.com/office/powerpoint/2010/main" val="123257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21AC-0EDF-44F2-B440-3635BA2E94E8}"/>
              </a:ext>
            </a:extLst>
          </p:cNvPr>
          <p:cNvSpPr>
            <a:spLocks noGrp="1"/>
          </p:cNvSpPr>
          <p:nvPr>
            <p:ph type="title"/>
          </p:nvPr>
        </p:nvSpPr>
        <p:spPr/>
        <p:txBody>
          <a:bodyPr/>
          <a:lstStyle/>
          <a:p>
            <a:r>
              <a:rPr lang="en-US"/>
              <a:t>Adobe Customer Support Priority Definitions</a:t>
            </a:r>
          </a:p>
        </p:txBody>
      </p:sp>
      <p:sp>
        <p:nvSpPr>
          <p:cNvPr id="5" name="TextBox 4">
            <a:extLst>
              <a:ext uri="{FF2B5EF4-FFF2-40B4-BE49-F238E27FC236}">
                <a16:creationId xmlns:a16="http://schemas.microsoft.com/office/drawing/2014/main" id="{C1FDFA61-173B-4D97-A09B-70A4BF7CDB94}"/>
              </a:ext>
            </a:extLst>
          </p:cNvPr>
          <p:cNvSpPr txBox="1"/>
          <p:nvPr/>
        </p:nvSpPr>
        <p:spPr>
          <a:xfrm>
            <a:off x="161924" y="921649"/>
            <a:ext cx="11719179" cy="853182"/>
          </a:xfrm>
          <a:prstGeom prst="rect">
            <a:avLst/>
          </a:prstGeom>
          <a:noFill/>
        </p:spPr>
        <p:txBody>
          <a:bodyPr wrap="square">
            <a:spAutoFit/>
          </a:bodyPr>
          <a:lstStyle/>
          <a:p>
            <a:pPr marL="76200" marR="0" indent="0" algn="l">
              <a:lnSpc>
                <a:spcPct val="119000"/>
              </a:lnSpc>
              <a:spcBef>
                <a:spcPts val="0"/>
              </a:spcBef>
              <a:spcAft>
                <a:spcPts val="600"/>
              </a:spcAft>
            </a:pPr>
            <a:r>
              <a:rPr lang="en-US" sz="1400" kern="1400">
                <a:ln>
                  <a:noFill/>
                </a:ln>
                <a:solidFill>
                  <a:srgbClr val="000000"/>
                </a:solidFill>
                <a:effectLst/>
              </a:rPr>
              <a:t>We base the response times and actions on an assessment of the impact reported by your business. The more serious the business impact, the higher the assigned priority. The following guidelines will assist you in determining the appropriate priority level. </a:t>
            </a:r>
          </a:p>
          <a:p>
            <a:pPr marL="0" marR="0" indent="0" algn="l">
              <a:lnSpc>
                <a:spcPct val="119000"/>
              </a:lnSpc>
              <a:spcBef>
                <a:spcPts val="0"/>
              </a:spcBef>
              <a:spcAft>
                <a:spcPts val="600"/>
              </a:spcAft>
            </a:pPr>
            <a:r>
              <a:rPr lang="en-US" sz="1000" kern="1400">
                <a:ln>
                  <a:noFill/>
                </a:ln>
                <a:solidFill>
                  <a:srgbClr val="000000"/>
                </a:solidFill>
                <a:effectLst/>
                <a:latin typeface="Calibri" panose="020F0502020204030204" pitchFamily="34" charset="0"/>
              </a:rPr>
              <a:t> </a:t>
            </a:r>
          </a:p>
        </p:txBody>
      </p:sp>
      <p:sp>
        <p:nvSpPr>
          <p:cNvPr id="7" name="TextBox 6">
            <a:extLst>
              <a:ext uri="{FF2B5EF4-FFF2-40B4-BE49-F238E27FC236}">
                <a16:creationId xmlns:a16="http://schemas.microsoft.com/office/drawing/2014/main" id="{0C8EAF3D-064C-4295-9191-914218063F5D}"/>
              </a:ext>
            </a:extLst>
          </p:cNvPr>
          <p:cNvSpPr txBox="1"/>
          <p:nvPr/>
        </p:nvSpPr>
        <p:spPr>
          <a:xfrm>
            <a:off x="310896" y="1602192"/>
            <a:ext cx="5175504" cy="665310"/>
          </a:xfrm>
          <a:prstGeom prst="rect">
            <a:avLst/>
          </a:prstGeom>
          <a:noFill/>
        </p:spPr>
        <p:txBody>
          <a:bodyPr wrap="square">
            <a:spAutoFit/>
          </a:bodyPr>
          <a:lstStyle/>
          <a:p>
            <a:pPr marL="0" marR="0" indent="0" algn="l">
              <a:lnSpc>
                <a:spcPct val="119000"/>
              </a:lnSpc>
              <a:spcBef>
                <a:spcPts val="0"/>
              </a:spcBef>
              <a:spcAft>
                <a:spcPts val="600"/>
              </a:spcAft>
            </a:pPr>
            <a:r>
              <a:rPr lang="en-US" sz="1400" b="1" kern="1400">
                <a:ln>
                  <a:noFill/>
                </a:ln>
                <a:solidFill>
                  <a:srgbClr val="000000"/>
                </a:solidFill>
                <a:effectLst/>
                <a:latin typeface="+mj-lt"/>
              </a:rPr>
              <a:t>Service Level Targets: Initial Response &amp; Priority Definitions</a:t>
            </a:r>
            <a:endParaRPr lang="en-US" sz="1400" kern="1400">
              <a:ln>
                <a:noFill/>
              </a:ln>
              <a:solidFill>
                <a:srgbClr val="000000"/>
              </a:solidFill>
              <a:effectLst/>
              <a:latin typeface="+mj-lt"/>
            </a:endParaRPr>
          </a:p>
          <a:p>
            <a:pPr marL="0" marR="0" indent="0" algn="l">
              <a:lnSpc>
                <a:spcPct val="119000"/>
              </a:lnSpc>
              <a:spcBef>
                <a:spcPts val="0"/>
              </a:spcBef>
              <a:spcAft>
                <a:spcPts val="600"/>
              </a:spcAft>
            </a:pPr>
            <a:r>
              <a:rPr lang="en-US" sz="1400" kern="1400">
                <a:ln>
                  <a:noFill/>
                </a:ln>
                <a:solidFill>
                  <a:srgbClr val="000000"/>
                </a:solidFill>
                <a:effectLst/>
                <a:latin typeface="+mj-lt"/>
              </a:rPr>
              <a:t> </a:t>
            </a:r>
          </a:p>
        </p:txBody>
      </p:sp>
      <p:sp>
        <p:nvSpPr>
          <p:cNvPr id="9" name="Control 1">
            <a:extLst>
              <a:ext uri="{FF2B5EF4-FFF2-40B4-BE49-F238E27FC236}">
                <a16:creationId xmlns:a16="http://schemas.microsoft.com/office/drawing/2014/main" id="{CB11CE0A-A3DD-4554-954E-046966942D89}"/>
              </a:ext>
            </a:extLst>
          </p:cNvPr>
          <p:cNvSpPr>
            <a:spLocks noChangeArrowheads="1" noChangeShapeType="1"/>
          </p:cNvSpPr>
          <p:nvPr/>
        </p:nvSpPr>
        <p:spPr bwMode="auto">
          <a:xfrm>
            <a:off x="3844925" y="4352925"/>
            <a:ext cx="6108700" cy="2466975"/>
          </a:xfrm>
          <a:prstGeom prst="rect">
            <a:avLst/>
          </a:prstGeom>
          <a:noFill/>
          <a:ln>
            <a:noFill/>
          </a:ln>
          <a:extLst>
            <a:ext uri="{91240B29-F687-4F45-9708-019B960494DF}">
              <a14:hiddenLine xmlns:a14="http://schemas.microsoft.com/office/drawing/2010/main" w="9525" algn="in">
                <a:noFill/>
                <a:miter lim="800000"/>
                <a:headEnd/>
                <a:tailEnd/>
              </a14:hiddenLine>
            </a:ext>
          </a:extLst>
        </p:spPr>
        <p:txBody>
          <a:bodyPr vert="horz" wrap="square" lIns="0" tIns="0" rIns="0" bIns="0" numCol="1" anchor="t" anchorCtr="0" compatLnSpc="1">
            <a:prstTxWarp prst="textNoShape">
              <a:avLst/>
            </a:prstTxWarp>
          </a:bodyPr>
          <a:lstStyle/>
          <a:p>
            <a:endParaRPr lang="en-US"/>
          </a:p>
        </p:txBody>
      </p:sp>
      <p:graphicFrame>
        <p:nvGraphicFramePr>
          <p:cNvPr id="10" name="Table 9">
            <a:extLst>
              <a:ext uri="{FF2B5EF4-FFF2-40B4-BE49-F238E27FC236}">
                <a16:creationId xmlns:a16="http://schemas.microsoft.com/office/drawing/2014/main" id="{9D19EA3C-CE19-415E-8DBB-E6396B46DB7E}"/>
              </a:ext>
            </a:extLst>
          </p:cNvPr>
          <p:cNvGraphicFramePr>
            <a:graphicFrameLocks noGrp="1"/>
          </p:cNvGraphicFramePr>
          <p:nvPr>
            <p:extLst>
              <p:ext uri="{D42A27DB-BD31-4B8C-83A1-F6EECF244321}">
                <p14:modId xmlns:p14="http://schemas.microsoft.com/office/powerpoint/2010/main" val="1093670794"/>
              </p:ext>
            </p:extLst>
          </p:nvPr>
        </p:nvGraphicFramePr>
        <p:xfrm>
          <a:off x="336083" y="2180665"/>
          <a:ext cx="11370859" cy="3682530"/>
        </p:xfrm>
        <a:graphic>
          <a:graphicData uri="http://schemas.openxmlformats.org/drawingml/2006/table">
            <a:tbl>
              <a:tblPr/>
              <a:tblGrid>
                <a:gridCol w="1119513">
                  <a:extLst>
                    <a:ext uri="{9D8B030D-6E8A-4147-A177-3AD203B41FA5}">
                      <a16:colId xmlns:a16="http://schemas.microsoft.com/office/drawing/2014/main" val="167333344"/>
                    </a:ext>
                  </a:extLst>
                </a:gridCol>
                <a:gridCol w="4890782">
                  <a:extLst>
                    <a:ext uri="{9D8B030D-6E8A-4147-A177-3AD203B41FA5}">
                      <a16:colId xmlns:a16="http://schemas.microsoft.com/office/drawing/2014/main" val="799025432"/>
                    </a:ext>
                  </a:extLst>
                </a:gridCol>
                <a:gridCol w="1340141">
                  <a:extLst>
                    <a:ext uri="{9D8B030D-6E8A-4147-A177-3AD203B41FA5}">
                      <a16:colId xmlns:a16="http://schemas.microsoft.com/office/drawing/2014/main" val="2027621973"/>
                    </a:ext>
                  </a:extLst>
                </a:gridCol>
                <a:gridCol w="1340141">
                  <a:extLst>
                    <a:ext uri="{9D8B030D-6E8A-4147-A177-3AD203B41FA5}">
                      <a16:colId xmlns:a16="http://schemas.microsoft.com/office/drawing/2014/main" val="1524064404"/>
                    </a:ext>
                  </a:extLst>
                </a:gridCol>
                <a:gridCol w="1340141">
                  <a:extLst>
                    <a:ext uri="{9D8B030D-6E8A-4147-A177-3AD203B41FA5}">
                      <a16:colId xmlns:a16="http://schemas.microsoft.com/office/drawing/2014/main" val="2034675526"/>
                    </a:ext>
                  </a:extLst>
                </a:gridCol>
                <a:gridCol w="1340141">
                  <a:extLst>
                    <a:ext uri="{9D8B030D-6E8A-4147-A177-3AD203B41FA5}">
                      <a16:colId xmlns:a16="http://schemas.microsoft.com/office/drawing/2014/main" val="3448821657"/>
                    </a:ext>
                  </a:extLst>
                </a:gridCol>
              </a:tblGrid>
              <a:tr h="610032">
                <a:tc>
                  <a:txBody>
                    <a:bodyPr/>
                    <a:lstStyle/>
                    <a:p>
                      <a:pPr marL="48895" marR="0" indent="0" algn="l" rtl="0">
                        <a:lnSpc>
                          <a:spcPct val="119000"/>
                        </a:lnSpc>
                        <a:spcBef>
                          <a:spcPts val="30"/>
                        </a:spcBef>
                        <a:spcAft>
                          <a:spcPts val="0"/>
                        </a:spcAft>
                      </a:pPr>
                      <a:r>
                        <a:rPr lang="en-US" sz="1200" b="1" kern="1400">
                          <a:ln>
                            <a:noFill/>
                          </a:ln>
                          <a:solidFill>
                            <a:srgbClr val="020302"/>
                          </a:solidFill>
                          <a:effectLst/>
                          <a:latin typeface="Adobe Clean" panose="020B0503020404020204" pitchFamily="34" charset="0"/>
                        </a:rPr>
                        <a:t>Priority</a:t>
                      </a:r>
                      <a:endParaRPr lang="en-US" sz="16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solidFill>
                      <a:srgbClr val="F7F7F7"/>
                    </a:solidFill>
                  </a:tcPr>
                </a:tc>
                <a:tc>
                  <a:txBody>
                    <a:bodyPr/>
                    <a:lstStyle/>
                    <a:p>
                      <a:pPr marL="133350" marR="0" indent="0" algn="l" rtl="0">
                        <a:lnSpc>
                          <a:spcPct val="119000"/>
                        </a:lnSpc>
                        <a:spcBef>
                          <a:spcPts val="530"/>
                        </a:spcBef>
                        <a:spcAft>
                          <a:spcPts val="0"/>
                        </a:spcAft>
                      </a:pPr>
                      <a:r>
                        <a:rPr lang="en-US" sz="1200" b="1" kern="1400" spc="-20">
                          <a:ln>
                            <a:noFill/>
                          </a:ln>
                          <a:solidFill>
                            <a:srgbClr val="020302"/>
                          </a:solidFill>
                          <a:effectLst/>
                          <a:latin typeface="Adobe Clean" panose="020B0503020404020204" pitchFamily="34" charset="0"/>
                        </a:rPr>
                        <a:t>Definitions</a:t>
                      </a:r>
                      <a:endParaRPr lang="en-US" sz="1600" b="1"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D9D9D9"/>
                    </a:solidFill>
                  </a:tcPr>
                </a:tc>
                <a:tc>
                  <a:txBody>
                    <a:bodyPr/>
                    <a:lstStyle/>
                    <a:p>
                      <a:pPr marL="133350" marR="0" indent="0" algn="l" rtl="0">
                        <a:lnSpc>
                          <a:spcPct val="119000"/>
                        </a:lnSpc>
                        <a:spcBef>
                          <a:spcPts val="530"/>
                        </a:spcBef>
                        <a:spcAft>
                          <a:spcPts val="0"/>
                        </a:spcAft>
                      </a:pPr>
                      <a:r>
                        <a:rPr lang="en-US" sz="1000" kern="1400" spc="-20">
                          <a:ln>
                            <a:noFill/>
                          </a:ln>
                          <a:solidFill>
                            <a:srgbClr val="020302"/>
                          </a:solidFill>
                          <a:effectLst/>
                          <a:latin typeface="Adobe Clean" panose="020B0503020404020204" pitchFamily="34" charset="0"/>
                        </a:rPr>
                        <a:t>Online</a:t>
                      </a:r>
                      <a:endParaRPr lang="en-US" sz="1100" kern="1400">
                        <a:ln>
                          <a:noFill/>
                        </a:ln>
                        <a:solidFill>
                          <a:srgbClr val="000000"/>
                        </a:solidFill>
                        <a:effectLst/>
                        <a:latin typeface="Adobe Clean Light" panose="020B0303020404020204" pitchFamily="34" charset="0"/>
                      </a:endParaRPr>
                    </a:p>
                    <a:p>
                      <a:pPr marL="133350" marR="0" indent="0" algn="l" rtl="0">
                        <a:lnSpc>
                          <a:spcPct val="119000"/>
                        </a:lnSpc>
                        <a:spcBef>
                          <a:spcPts val="0"/>
                        </a:spcBef>
                        <a:spcAft>
                          <a:spcPts val="0"/>
                        </a:spcAft>
                      </a:pPr>
                      <a:r>
                        <a:rPr lang="en-US" sz="1000" kern="1400" spc="-20">
                          <a:ln>
                            <a:noFill/>
                          </a:ln>
                          <a:solidFill>
                            <a:srgbClr val="020302"/>
                          </a:solidFill>
                          <a:effectLst/>
                          <a:latin typeface="Adobe Clean" panose="020B0503020404020204" pitchFamily="34" charset="0"/>
                        </a:rPr>
                        <a:t>Support</a:t>
                      </a:r>
                      <a:endParaRPr lang="en-US" sz="1100" kern="1400">
                        <a:ln>
                          <a:noFill/>
                        </a:ln>
                        <a:solidFill>
                          <a:srgbClr val="000000"/>
                        </a:solidFill>
                        <a:effectLst/>
                        <a:latin typeface="Adobe Clean Light" panose="020B0303020404020204" pitchFamily="34" charset="0"/>
                      </a:endParaRP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D9D9D9"/>
                    </a:solidFill>
                  </a:tcPr>
                </a:tc>
                <a:tc>
                  <a:txBody>
                    <a:bodyPr/>
                    <a:lstStyle/>
                    <a:p>
                      <a:pPr marL="90805" marR="0" indent="0" algn="l" rtl="0">
                        <a:lnSpc>
                          <a:spcPct val="119000"/>
                        </a:lnSpc>
                        <a:spcBef>
                          <a:spcPts val="530"/>
                        </a:spcBef>
                        <a:spcAft>
                          <a:spcPts val="0"/>
                        </a:spcAft>
                      </a:pPr>
                      <a:r>
                        <a:rPr lang="en-US" sz="1000" kern="1400" spc="-20">
                          <a:ln>
                            <a:noFill/>
                          </a:ln>
                          <a:solidFill>
                            <a:srgbClr val="FFFFFF"/>
                          </a:solidFill>
                          <a:effectLst/>
                          <a:latin typeface="Adobe Clean" panose="020B0503020404020204" pitchFamily="34" charset="0"/>
                        </a:rPr>
                        <a:t>Business</a:t>
                      </a:r>
                      <a:r>
                        <a:rPr lang="en-US" sz="1000" kern="1400" spc="-40">
                          <a:ln>
                            <a:noFill/>
                          </a:ln>
                          <a:solidFill>
                            <a:srgbClr val="FFFFFF"/>
                          </a:solidFill>
                          <a:effectLst/>
                          <a:latin typeface="Adobe Clean" panose="020B0503020404020204" pitchFamily="34" charset="0"/>
                        </a:rPr>
                        <a:t> </a:t>
                      </a:r>
                      <a:endParaRPr lang="en-US" sz="1100" kern="1400">
                        <a:ln>
                          <a:noFill/>
                        </a:ln>
                        <a:solidFill>
                          <a:srgbClr val="000000"/>
                        </a:solidFill>
                        <a:effectLst/>
                        <a:latin typeface="Adobe Clean Light" panose="020B0303020404020204" pitchFamily="34" charset="0"/>
                      </a:endParaRPr>
                    </a:p>
                    <a:p>
                      <a:pPr marL="90805" marR="0" indent="0" algn="l" rtl="0">
                        <a:lnSpc>
                          <a:spcPct val="119000"/>
                        </a:lnSpc>
                        <a:spcBef>
                          <a:spcPts val="0"/>
                        </a:spcBef>
                        <a:spcAft>
                          <a:spcPts val="0"/>
                        </a:spcAft>
                      </a:pPr>
                      <a:r>
                        <a:rPr lang="en-US" sz="1000" kern="1400" spc="-20">
                          <a:ln>
                            <a:noFill/>
                          </a:ln>
                          <a:solidFill>
                            <a:srgbClr val="FFFFFF"/>
                          </a:solidFill>
                          <a:effectLst/>
                          <a:latin typeface="Adobe Clean" panose="020B0503020404020204" pitchFamily="34" charset="0"/>
                        </a:rPr>
                        <a:t>Support</a:t>
                      </a:r>
                      <a:endParaRPr lang="en-US" sz="1100" kern="1400">
                        <a:ln>
                          <a:noFill/>
                        </a:ln>
                        <a:solidFill>
                          <a:srgbClr val="000000"/>
                        </a:solidFill>
                        <a:effectLst/>
                        <a:latin typeface="Adobe Clean Light" panose="020B0303020404020204" pitchFamily="34" charset="0"/>
                      </a:endParaRP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7D7D7D"/>
                    </a:solidFill>
                  </a:tcPr>
                </a:tc>
                <a:tc>
                  <a:txBody>
                    <a:bodyPr/>
                    <a:lstStyle/>
                    <a:p>
                      <a:pPr marL="56502" marR="0" indent="0" algn="l" rtl="0">
                        <a:lnSpc>
                          <a:spcPct val="119000"/>
                        </a:lnSpc>
                        <a:spcBef>
                          <a:spcPts val="530"/>
                        </a:spcBef>
                        <a:spcAft>
                          <a:spcPts val="0"/>
                        </a:spcAft>
                      </a:pPr>
                      <a:r>
                        <a:rPr lang="en-US" sz="1000" kern="1400" spc="-20">
                          <a:ln>
                            <a:noFill/>
                          </a:ln>
                          <a:solidFill>
                            <a:srgbClr val="FFFFFF"/>
                          </a:solidFill>
                          <a:effectLst/>
                          <a:latin typeface="Adobe Clean" panose="020B0503020404020204" pitchFamily="34" charset="0"/>
                        </a:rPr>
                        <a:t>Enterprise</a:t>
                      </a:r>
                      <a:r>
                        <a:rPr lang="en-US" sz="1000" kern="1400" spc="-85">
                          <a:ln>
                            <a:noFill/>
                          </a:ln>
                          <a:solidFill>
                            <a:srgbClr val="FFFFFF"/>
                          </a:solidFill>
                          <a:effectLst/>
                          <a:latin typeface="Adobe Clean" panose="020B0503020404020204" pitchFamily="34" charset="0"/>
                        </a:rPr>
                        <a:t> </a:t>
                      </a:r>
                      <a:endParaRPr lang="en-US" sz="1100" kern="1400">
                        <a:ln>
                          <a:noFill/>
                        </a:ln>
                        <a:solidFill>
                          <a:srgbClr val="000000"/>
                        </a:solidFill>
                        <a:effectLst/>
                        <a:latin typeface="Adobe Clean Light" panose="020B0303020404020204" pitchFamily="34" charset="0"/>
                      </a:endParaRPr>
                    </a:p>
                    <a:p>
                      <a:pPr marL="56502" marR="0" indent="0" algn="l" rtl="0">
                        <a:lnSpc>
                          <a:spcPct val="119000"/>
                        </a:lnSpc>
                        <a:spcBef>
                          <a:spcPts val="0"/>
                        </a:spcBef>
                        <a:spcAft>
                          <a:spcPts val="0"/>
                        </a:spcAft>
                      </a:pPr>
                      <a:r>
                        <a:rPr lang="en-US" sz="1000" kern="1400" spc="-20">
                          <a:ln>
                            <a:noFill/>
                          </a:ln>
                          <a:solidFill>
                            <a:srgbClr val="FFFFFF"/>
                          </a:solidFill>
                          <a:effectLst/>
                          <a:latin typeface="Adobe Clean" panose="020B0503020404020204" pitchFamily="34" charset="0"/>
                        </a:rPr>
                        <a:t>Support</a:t>
                      </a:r>
                      <a:endParaRPr lang="en-US" sz="1100" kern="1400">
                        <a:ln>
                          <a:noFill/>
                        </a:ln>
                        <a:solidFill>
                          <a:srgbClr val="000000"/>
                        </a:solidFill>
                        <a:effectLst/>
                        <a:latin typeface="Adobe Clean Light" panose="020B0303020404020204" pitchFamily="34" charset="0"/>
                      </a:endParaRP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404040"/>
                    </a:solidFill>
                  </a:tcPr>
                </a:tc>
                <a:tc>
                  <a:txBody>
                    <a:bodyPr/>
                    <a:lstStyle/>
                    <a:p>
                      <a:pPr marL="186055" marR="0" indent="0" algn="l" rtl="0">
                        <a:lnSpc>
                          <a:spcPct val="119000"/>
                        </a:lnSpc>
                        <a:spcBef>
                          <a:spcPts val="530"/>
                        </a:spcBef>
                        <a:spcAft>
                          <a:spcPts val="0"/>
                        </a:spcAft>
                      </a:pPr>
                      <a:r>
                        <a:rPr lang="en-US" sz="1000" kern="1400" spc="-15">
                          <a:ln>
                            <a:noFill/>
                          </a:ln>
                          <a:solidFill>
                            <a:srgbClr val="FFFFFF"/>
                          </a:solidFill>
                          <a:effectLst/>
                          <a:latin typeface="Adobe Clean" panose="020B0503020404020204" pitchFamily="34" charset="0"/>
                        </a:rPr>
                        <a:t>Elite</a:t>
                      </a:r>
                      <a:r>
                        <a:rPr lang="en-US" sz="1000" kern="1400" spc="-40">
                          <a:ln>
                            <a:noFill/>
                          </a:ln>
                          <a:solidFill>
                            <a:srgbClr val="FFFFFF"/>
                          </a:solidFill>
                          <a:effectLst/>
                          <a:latin typeface="Adobe Clean" panose="020B0503020404020204" pitchFamily="34" charset="0"/>
                        </a:rPr>
                        <a:t> </a:t>
                      </a:r>
                      <a:endParaRPr lang="en-US" sz="1100" kern="1400">
                        <a:ln>
                          <a:noFill/>
                        </a:ln>
                        <a:solidFill>
                          <a:srgbClr val="000000"/>
                        </a:solidFill>
                        <a:effectLst/>
                        <a:latin typeface="Adobe Clean Light" panose="020B0303020404020204" pitchFamily="34" charset="0"/>
                      </a:endParaRPr>
                    </a:p>
                    <a:p>
                      <a:pPr marL="186055" marR="0" indent="0" algn="l" rtl="0">
                        <a:lnSpc>
                          <a:spcPct val="119000"/>
                        </a:lnSpc>
                        <a:spcBef>
                          <a:spcPts val="0"/>
                        </a:spcBef>
                        <a:spcAft>
                          <a:spcPts val="0"/>
                        </a:spcAft>
                      </a:pPr>
                      <a:r>
                        <a:rPr lang="en-US" sz="1000" kern="1400" spc="-10">
                          <a:ln>
                            <a:noFill/>
                          </a:ln>
                          <a:solidFill>
                            <a:srgbClr val="FFFFFF"/>
                          </a:solidFill>
                          <a:effectLst/>
                          <a:latin typeface="Adobe Clean" panose="020B0503020404020204" pitchFamily="34" charset="0"/>
                        </a:rPr>
                        <a:t>Support</a:t>
                      </a:r>
                      <a:endParaRPr lang="en-US" sz="1100" kern="1400">
                        <a:ln>
                          <a:noFill/>
                        </a:ln>
                        <a:solidFill>
                          <a:srgbClr val="000000"/>
                        </a:solidFill>
                        <a:effectLst/>
                        <a:latin typeface="Adobe Clean Light" panose="020B0303020404020204" pitchFamily="34" charset="0"/>
                      </a:endParaRP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000000"/>
                    </a:solidFill>
                  </a:tcPr>
                </a:tc>
                <a:extLst>
                  <a:ext uri="{0D108BD9-81ED-4DB2-BD59-A6C34878D82A}">
                    <a16:rowId xmlns:a16="http://schemas.microsoft.com/office/drawing/2014/main" val="2975563963"/>
                  </a:ext>
                </a:extLst>
              </a:tr>
              <a:tr h="781202">
                <a:tc>
                  <a:txBody>
                    <a:bodyPr/>
                    <a:lstStyle/>
                    <a:p>
                      <a:pPr marL="48895" marR="158115" indent="0" algn="l" rtl="0">
                        <a:lnSpc>
                          <a:spcPct val="86000"/>
                        </a:lnSpc>
                        <a:spcBef>
                          <a:spcPts val="600"/>
                        </a:spcBef>
                        <a:spcAft>
                          <a:spcPts val="0"/>
                        </a:spcAft>
                      </a:pPr>
                      <a:r>
                        <a:rPr lang="en-US" sz="1100" b="1" kern="1400">
                          <a:ln>
                            <a:noFill/>
                          </a:ln>
                          <a:solidFill>
                            <a:srgbClr val="000000"/>
                          </a:solidFill>
                          <a:effectLst/>
                          <a:latin typeface="Adobe Clean" panose="020B0503020404020204" pitchFamily="34" charset="0"/>
                        </a:rPr>
                        <a:t>PRIORITY 1</a:t>
                      </a:r>
                      <a:br>
                        <a:rPr lang="en-US" sz="1100" kern="1400">
                          <a:ln>
                            <a:noFill/>
                          </a:ln>
                          <a:solidFill>
                            <a:srgbClr val="000000"/>
                          </a:solidFill>
                          <a:effectLst/>
                          <a:latin typeface="Adobe Clean" panose="020B0503020404020204" pitchFamily="34" charset="0"/>
                        </a:rPr>
                      </a:b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0" indent="0" algn="l" rtl="0">
                        <a:lnSpc>
                          <a:spcPct val="119000"/>
                        </a:lnSpc>
                        <a:spcBef>
                          <a:spcPts val="600"/>
                        </a:spcBef>
                        <a:spcAft>
                          <a:spcPts val="600"/>
                        </a:spcAft>
                      </a:pPr>
                      <a:r>
                        <a:rPr lang="en-US" sz="1200" kern="1400">
                          <a:ln>
                            <a:noFill/>
                          </a:ln>
                          <a:solidFill>
                            <a:srgbClr val="000000"/>
                          </a:solidFill>
                          <a:effectLst/>
                          <a:latin typeface="Adobe Clean Light" panose="020B0303020404020204" pitchFamily="34" charset="0"/>
                        </a:rPr>
                        <a:t>Customer’s production business functions are down or have significant data loss or service degradation and immediate attention is required to restore functionality and usability. </a:t>
                      </a:r>
                      <a:endParaRPr lang="en-US" sz="1000" kern="1400">
                        <a:ln>
                          <a:noFill/>
                        </a:ln>
                        <a:solidFill>
                          <a:srgbClr val="000000"/>
                        </a:solidFill>
                        <a:effectLst/>
                        <a:latin typeface="Calibri" panose="020F050202020403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8295" indent="-3175"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24x7 / </a:t>
                      </a:r>
                    </a:p>
                    <a:p>
                      <a:pPr marL="0" marR="328295" indent="-3175"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1</a:t>
                      </a:r>
                      <a:r>
                        <a:rPr lang="en-US" sz="1000" kern="1400" spc="-85">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hour</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8930" indent="-3175"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24x7 / </a:t>
                      </a:r>
                    </a:p>
                    <a:p>
                      <a:pPr marL="0" marR="328930" indent="-3175"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1</a:t>
                      </a:r>
                      <a:r>
                        <a:rPr lang="en-US" sz="1000" kern="1400" spc="-85">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hour</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24x7 /</a:t>
                      </a:r>
                      <a:r>
                        <a:rPr lang="en-US" sz="1000" kern="1400" spc="5">
                          <a:ln>
                            <a:noFill/>
                          </a:ln>
                          <a:solidFill>
                            <a:srgbClr val="020302"/>
                          </a:solidFill>
                          <a:effectLst/>
                          <a:latin typeface="Adobe Clean" panose="020B0503020404020204" pitchFamily="34" charset="0"/>
                        </a:rPr>
                        <a:t> </a:t>
                      </a:r>
                    </a:p>
                    <a:p>
                      <a:pPr marL="0" marR="264160" indent="11557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30 minutes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76860" indent="103492"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24x7 /</a:t>
                      </a:r>
                      <a:r>
                        <a:rPr lang="en-US" sz="1000" kern="1400" spc="5">
                          <a:ln>
                            <a:noFill/>
                          </a:ln>
                          <a:solidFill>
                            <a:srgbClr val="020302"/>
                          </a:solidFill>
                          <a:effectLst/>
                          <a:latin typeface="Adobe Clean" panose="020B0503020404020204" pitchFamily="34" charset="0"/>
                        </a:rPr>
                        <a:t> </a:t>
                      </a:r>
                    </a:p>
                    <a:p>
                      <a:pPr marL="0" marR="276860" indent="103492"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15 minutes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3498911252"/>
                  </a:ext>
                </a:extLst>
              </a:tr>
              <a:tr h="785457">
                <a:tc>
                  <a:txBody>
                    <a:bodyPr/>
                    <a:lstStyle/>
                    <a:p>
                      <a:pPr marL="48260" marR="158115" indent="0" algn="l" rtl="0">
                        <a:lnSpc>
                          <a:spcPct val="88000"/>
                        </a:lnSpc>
                        <a:spcBef>
                          <a:spcPts val="600"/>
                        </a:spcBef>
                        <a:spcAft>
                          <a:spcPts val="0"/>
                        </a:spcAft>
                      </a:pPr>
                      <a:r>
                        <a:rPr lang="en-US" sz="1100" b="1" kern="1400">
                          <a:ln>
                            <a:noFill/>
                          </a:ln>
                          <a:solidFill>
                            <a:srgbClr val="000000"/>
                          </a:solidFill>
                          <a:effectLst/>
                          <a:latin typeface="Adobe Clean" panose="020B0503020404020204" pitchFamily="34" charset="0"/>
                        </a:rPr>
                        <a:t>PRIORITY 2</a:t>
                      </a:r>
                      <a:br>
                        <a:rPr lang="en-US" sz="1100" kern="1400">
                          <a:ln>
                            <a:noFill/>
                          </a:ln>
                          <a:solidFill>
                            <a:srgbClr val="000000"/>
                          </a:solidFill>
                          <a:effectLst/>
                          <a:latin typeface="Adobe Clean" panose="020B0503020404020204" pitchFamily="34" charset="0"/>
                        </a:rPr>
                      </a:b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189230" indent="0" algn="l" rtl="0">
                        <a:lnSpc>
                          <a:spcPct val="97000"/>
                        </a:lnSpc>
                        <a:spcBef>
                          <a:spcPts val="600"/>
                        </a:spcBef>
                        <a:spcAft>
                          <a:spcPts val="200"/>
                        </a:spcAft>
                      </a:pPr>
                      <a:r>
                        <a:rPr lang="en-US" sz="1200" kern="1400">
                          <a:ln>
                            <a:noFill/>
                          </a:ln>
                          <a:solidFill>
                            <a:srgbClr val="000000"/>
                          </a:solidFill>
                          <a:effectLst/>
                          <a:latin typeface="Adobe Clean Light" panose="020B0303020404020204" pitchFamily="34" charset="0"/>
                        </a:rPr>
                        <a:t>Customer’s business functions have major service degradation or potential data loss, or a major feature is impacted. </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230"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hours /</a:t>
                      </a:r>
                      <a:r>
                        <a:rPr lang="en-US" sz="1000" kern="1400" spc="-200">
                          <a:ln>
                            <a:noFill/>
                          </a:ln>
                          <a:solidFill>
                            <a:srgbClr val="020302"/>
                          </a:solidFill>
                          <a:effectLst/>
                          <a:latin typeface="Adobe Clean" panose="020B0503020404020204" pitchFamily="34" charset="0"/>
                        </a:rPr>
                        <a:t>   </a:t>
                      </a:r>
                    </a:p>
                    <a:p>
                      <a:pPr marL="0" marR="189230" indent="0"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4</a:t>
                      </a:r>
                      <a:r>
                        <a:rPr lang="en-US" sz="1000" kern="1400" spc="-95">
                          <a:ln>
                            <a:noFill/>
                          </a:ln>
                          <a:solidFill>
                            <a:srgbClr val="020302"/>
                          </a:solidFill>
                          <a:effectLst/>
                          <a:latin typeface="Adobe Clean" panose="020B0503020404020204" pitchFamily="34" charset="0"/>
                        </a:rPr>
                        <a:t> </a:t>
                      </a:r>
                      <a:r>
                        <a:rPr lang="en-US" sz="1000" kern="1400">
                          <a:ln>
                            <a:noFill/>
                          </a:ln>
                          <a:solidFill>
                            <a:srgbClr val="020302"/>
                          </a:solidFill>
                          <a:effectLst/>
                          <a:latin typeface="Adobe Clean" panose="020B0503020404020204" pitchFamily="34" charset="0"/>
                        </a:rPr>
                        <a:t>hours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230"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hours /</a:t>
                      </a:r>
                      <a:r>
                        <a:rPr lang="en-US" sz="1000" kern="1400" spc="-200">
                          <a:ln>
                            <a:noFill/>
                          </a:ln>
                          <a:solidFill>
                            <a:srgbClr val="020302"/>
                          </a:solidFill>
                          <a:effectLst/>
                          <a:latin typeface="Adobe Clean" panose="020B0503020404020204" pitchFamily="34" charset="0"/>
                        </a:rPr>
                        <a:t> </a:t>
                      </a:r>
                    </a:p>
                    <a:p>
                      <a:pPr marL="0" marR="189230"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2</a:t>
                      </a:r>
                      <a:r>
                        <a:rPr lang="en-US" sz="1000" kern="1400" spc="-115">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hours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8930" indent="0"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24x5 / </a:t>
                      </a:r>
                    </a:p>
                    <a:p>
                      <a:pPr marL="0" marR="328930"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1</a:t>
                      </a:r>
                      <a:r>
                        <a:rPr lang="en-US" sz="1000" kern="1400" spc="-85">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hour</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79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24x5 </a:t>
                      </a:r>
                      <a:r>
                        <a:rPr lang="en-US" sz="1000" kern="1400" spc="-10">
                          <a:ln>
                            <a:noFill/>
                          </a:ln>
                          <a:solidFill>
                            <a:srgbClr val="020302"/>
                          </a:solidFill>
                          <a:effectLst/>
                          <a:latin typeface="Adobe Clean" panose="020B0503020404020204" pitchFamily="34" charset="0"/>
                        </a:rPr>
                        <a:t>/</a:t>
                      </a:r>
                      <a:r>
                        <a:rPr lang="en-US" sz="1000" kern="1400" spc="-5">
                          <a:ln>
                            <a:noFill/>
                          </a:ln>
                          <a:solidFill>
                            <a:srgbClr val="020302"/>
                          </a:solidFill>
                          <a:effectLst/>
                          <a:latin typeface="Adobe Clean" panose="020B0503020404020204" pitchFamily="34" charset="0"/>
                        </a:rPr>
                        <a:t> </a:t>
                      </a:r>
                    </a:p>
                    <a:p>
                      <a:pPr marL="0" marR="26479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30 minutes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2133875485"/>
                  </a:ext>
                </a:extLst>
              </a:tr>
              <a:tr h="781202">
                <a:tc>
                  <a:txBody>
                    <a:bodyPr/>
                    <a:lstStyle/>
                    <a:p>
                      <a:pPr marL="47625" marR="0" indent="-2540" algn="l" rtl="0">
                        <a:lnSpc>
                          <a:spcPct val="88000"/>
                        </a:lnSpc>
                        <a:spcBef>
                          <a:spcPts val="600"/>
                        </a:spcBef>
                        <a:spcAft>
                          <a:spcPts val="0"/>
                        </a:spcAft>
                      </a:pPr>
                      <a:r>
                        <a:rPr lang="en-US" sz="1100" b="1" kern="1400">
                          <a:ln>
                            <a:noFill/>
                          </a:ln>
                          <a:solidFill>
                            <a:srgbClr val="000000"/>
                          </a:solidFill>
                          <a:effectLst/>
                          <a:latin typeface="Adobe Clean" panose="020B0503020404020204" pitchFamily="34" charset="0"/>
                        </a:rPr>
                        <a:t>PRIORITY 3</a:t>
                      </a:r>
                      <a:br>
                        <a:rPr lang="en-US" sz="1100" kern="1400">
                          <a:ln>
                            <a:noFill/>
                          </a:ln>
                          <a:solidFill>
                            <a:srgbClr val="000000"/>
                          </a:solidFill>
                          <a:effectLst/>
                          <a:latin typeface="Adobe Clean" panose="020B0503020404020204" pitchFamily="34" charset="0"/>
                        </a:rPr>
                      </a:b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188595" indent="0" algn="l" rtl="0">
                        <a:lnSpc>
                          <a:spcPct val="97000"/>
                        </a:lnSpc>
                        <a:spcBef>
                          <a:spcPts val="600"/>
                        </a:spcBef>
                        <a:spcAft>
                          <a:spcPts val="200"/>
                        </a:spcAft>
                      </a:pPr>
                      <a:r>
                        <a:rPr lang="en-US" sz="1200" kern="1400">
                          <a:ln>
                            <a:noFill/>
                          </a:ln>
                          <a:solidFill>
                            <a:srgbClr val="000000"/>
                          </a:solidFill>
                          <a:effectLst/>
                          <a:latin typeface="Adobe Clean Light" panose="020B0303020404020204" pitchFamily="34" charset="0"/>
                        </a:rPr>
                        <a:t>Customer’s business functions has minor to no service degradation but there exists a solution/workaround allowing business functions to continue normally. </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859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hours / </a:t>
                      </a:r>
                    </a:p>
                    <a:p>
                      <a:pPr marL="0" marR="188595"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6</a:t>
                      </a:r>
                      <a:r>
                        <a:rPr lang="en-US" sz="1000" kern="1400" spc="-115">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hours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86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hours / </a:t>
                      </a:r>
                    </a:p>
                    <a:p>
                      <a:pPr marL="0" marR="189865"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a:ln>
                            <a:noFill/>
                          </a:ln>
                          <a:solidFill>
                            <a:srgbClr val="020302"/>
                          </a:solidFill>
                          <a:effectLst/>
                          <a:latin typeface="Adobe Clean" panose="020B0503020404020204" pitchFamily="34" charset="0"/>
                        </a:rPr>
                        <a:t>4</a:t>
                      </a:r>
                      <a:r>
                        <a:rPr lang="en-US" sz="1000" kern="1400" spc="-95">
                          <a:ln>
                            <a:noFill/>
                          </a:ln>
                          <a:solidFill>
                            <a:srgbClr val="020302"/>
                          </a:solidFill>
                          <a:effectLst/>
                          <a:latin typeface="Adobe Clean" panose="020B0503020404020204" pitchFamily="34" charset="0"/>
                        </a:rPr>
                        <a:t> </a:t>
                      </a:r>
                      <a:r>
                        <a:rPr lang="en-US" sz="1000" kern="1400">
                          <a:ln>
                            <a:noFill/>
                          </a:ln>
                          <a:solidFill>
                            <a:srgbClr val="020302"/>
                          </a:solidFill>
                          <a:effectLst/>
                          <a:latin typeface="Adobe Clean" panose="020B0503020404020204" pitchFamily="34" charset="0"/>
                        </a:rPr>
                        <a:t>hours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86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hours / </a:t>
                      </a:r>
                    </a:p>
                    <a:p>
                      <a:pPr marL="0" marR="189865"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2</a:t>
                      </a:r>
                      <a:r>
                        <a:rPr lang="en-US" sz="1000" kern="1400" spc="-115">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hours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9565" indent="0"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24x5 /</a:t>
                      </a:r>
                    </a:p>
                    <a:p>
                      <a:pPr marL="0" marR="329565"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1</a:t>
                      </a:r>
                      <a:r>
                        <a:rPr lang="en-US" sz="1000" kern="1400" spc="-85">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hour</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1540675147"/>
                  </a:ext>
                </a:extLst>
              </a:tr>
              <a:tr h="724637">
                <a:tc>
                  <a:txBody>
                    <a:bodyPr/>
                    <a:lstStyle/>
                    <a:p>
                      <a:pPr marL="46990" marR="0" indent="0" algn="l" rtl="0">
                        <a:lnSpc>
                          <a:spcPct val="119000"/>
                        </a:lnSpc>
                        <a:spcBef>
                          <a:spcPts val="600"/>
                        </a:spcBef>
                        <a:spcAft>
                          <a:spcPts val="0"/>
                        </a:spcAft>
                      </a:pPr>
                      <a:r>
                        <a:rPr lang="en-US" sz="1100" b="1" kern="1400">
                          <a:ln>
                            <a:noFill/>
                          </a:ln>
                          <a:solidFill>
                            <a:srgbClr val="000000"/>
                          </a:solidFill>
                          <a:effectLst/>
                          <a:latin typeface="Adobe Clean" panose="020B0503020404020204" pitchFamily="34" charset="0"/>
                        </a:rPr>
                        <a:t>PRIORITY 4</a:t>
                      </a:r>
                      <a:br>
                        <a:rPr lang="en-US" sz="1100" kern="1400">
                          <a:ln>
                            <a:noFill/>
                          </a:ln>
                          <a:solidFill>
                            <a:srgbClr val="000000"/>
                          </a:solidFill>
                          <a:effectLst/>
                          <a:latin typeface="Adobe Clean" panose="020B0503020404020204" pitchFamily="34" charset="0"/>
                        </a:rPr>
                      </a:b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212725" indent="0" algn="l" rtl="0">
                        <a:lnSpc>
                          <a:spcPct val="97000"/>
                        </a:lnSpc>
                        <a:spcBef>
                          <a:spcPts val="600"/>
                        </a:spcBef>
                        <a:spcAft>
                          <a:spcPts val="200"/>
                        </a:spcAft>
                      </a:pPr>
                      <a:r>
                        <a:rPr lang="en-US" sz="1200" kern="1400">
                          <a:ln>
                            <a:noFill/>
                          </a:ln>
                          <a:solidFill>
                            <a:srgbClr val="000000"/>
                          </a:solidFill>
                          <a:effectLst/>
                          <a:latin typeface="Adobe Clean Light" panose="020B0303020404020204" pitchFamily="34" charset="0"/>
                        </a:rPr>
                        <a:t>General question regarding current product functionality or an enhancement request. </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1272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days /</a:t>
                      </a:r>
                    </a:p>
                    <a:p>
                      <a:pPr marL="0" marR="21272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 </a:t>
                      </a:r>
                      <a:r>
                        <a:rPr lang="en-US" sz="1000" kern="1400" spc="-200">
                          <a:ln>
                            <a:noFill/>
                          </a:ln>
                          <a:solidFill>
                            <a:srgbClr val="020302"/>
                          </a:solidFill>
                          <a:effectLst/>
                          <a:latin typeface="Adobe Clean" panose="020B0503020404020204" pitchFamily="34" charset="0"/>
                        </a:rPr>
                        <a:t> </a:t>
                      </a:r>
                      <a:r>
                        <a:rPr lang="en-US" sz="1000" kern="1400" spc="-10">
                          <a:ln>
                            <a:noFill/>
                          </a:ln>
                          <a:solidFill>
                            <a:srgbClr val="020302"/>
                          </a:solidFill>
                          <a:effectLst/>
                          <a:latin typeface="Adobe Clean" panose="020B0503020404020204" pitchFamily="34" charset="0"/>
                        </a:rPr>
                        <a:t>3</a:t>
                      </a:r>
                      <a:r>
                        <a:rPr lang="en-US" sz="1000" kern="1400" spc="-85">
                          <a:ln>
                            <a:noFill/>
                          </a:ln>
                          <a:solidFill>
                            <a:srgbClr val="020302"/>
                          </a:solidFill>
                          <a:effectLst/>
                          <a:latin typeface="Adobe Clean" panose="020B0503020404020204" pitchFamily="34" charset="0"/>
                        </a:rPr>
                        <a:t> </a:t>
                      </a:r>
                      <a:r>
                        <a:rPr lang="en-US" sz="1000" kern="1400" spc="-10">
                          <a:ln>
                            <a:noFill/>
                          </a:ln>
                          <a:solidFill>
                            <a:srgbClr val="020302"/>
                          </a:solidFill>
                          <a:effectLst/>
                          <a:latin typeface="Adobe Clean" panose="020B0503020404020204" pitchFamily="34" charset="0"/>
                        </a:rPr>
                        <a:t>days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050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day / </a:t>
                      </a:r>
                    </a:p>
                    <a:p>
                      <a:pPr marL="0" marR="230505"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1</a:t>
                      </a:r>
                      <a:r>
                        <a:rPr lang="en-US" sz="1000" kern="1400" spc="-80">
                          <a:ln>
                            <a:noFill/>
                          </a:ln>
                          <a:solidFill>
                            <a:srgbClr val="020302"/>
                          </a:solidFill>
                          <a:effectLst/>
                          <a:latin typeface="Adobe Clean" panose="020B0503020404020204" pitchFamily="34" charset="0"/>
                        </a:rPr>
                        <a:t> </a:t>
                      </a:r>
                      <a:r>
                        <a:rPr lang="en-US" sz="1000" kern="1400" spc="-10">
                          <a:ln>
                            <a:noFill/>
                          </a:ln>
                          <a:solidFill>
                            <a:srgbClr val="020302"/>
                          </a:solidFill>
                          <a:effectLst/>
                          <a:latin typeface="Adobe Clean" panose="020B0503020404020204" pitchFamily="34" charset="0"/>
                        </a:rPr>
                        <a:t>day</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1140"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day / </a:t>
                      </a:r>
                    </a:p>
                    <a:p>
                      <a:pPr marL="0" marR="231140"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1</a:t>
                      </a:r>
                      <a:r>
                        <a:rPr lang="en-US" sz="1000" kern="1400" spc="-80">
                          <a:ln>
                            <a:noFill/>
                          </a:ln>
                          <a:solidFill>
                            <a:srgbClr val="020302"/>
                          </a:solidFill>
                          <a:effectLst/>
                          <a:latin typeface="Adobe Clean" panose="020B0503020404020204" pitchFamily="34" charset="0"/>
                        </a:rPr>
                        <a:t> </a:t>
                      </a:r>
                      <a:r>
                        <a:rPr lang="en-US" sz="1000" kern="1400" spc="-10">
                          <a:ln>
                            <a:noFill/>
                          </a:ln>
                          <a:solidFill>
                            <a:srgbClr val="020302"/>
                          </a:solidFill>
                          <a:effectLst/>
                          <a:latin typeface="Adobe Clean" panose="020B0503020404020204" pitchFamily="34" charset="0"/>
                        </a:rPr>
                        <a:t>day</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1140"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day / </a:t>
                      </a:r>
                    </a:p>
                    <a:p>
                      <a:pPr marL="0" marR="231140"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1</a:t>
                      </a:r>
                      <a:r>
                        <a:rPr lang="en-US" sz="1000" kern="1400" spc="-80">
                          <a:ln>
                            <a:noFill/>
                          </a:ln>
                          <a:solidFill>
                            <a:srgbClr val="020302"/>
                          </a:solidFill>
                          <a:effectLst/>
                          <a:latin typeface="Adobe Clean" panose="020B0503020404020204" pitchFamily="34" charset="0"/>
                        </a:rPr>
                        <a:t> </a:t>
                      </a:r>
                      <a:r>
                        <a:rPr lang="en-US" sz="1000" kern="1400" spc="-10">
                          <a:ln>
                            <a:noFill/>
                          </a:ln>
                          <a:solidFill>
                            <a:srgbClr val="020302"/>
                          </a:solidFill>
                          <a:effectLst/>
                          <a:latin typeface="Adobe Clean" panose="020B0503020404020204" pitchFamily="34" charset="0"/>
                        </a:rPr>
                        <a:t>day</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2064283771"/>
                  </a:ext>
                </a:extLst>
              </a:tr>
            </a:tbl>
          </a:graphicData>
        </a:graphic>
      </p:graphicFrame>
    </p:spTree>
    <p:extLst>
      <p:ext uri="{BB962C8B-B14F-4D97-AF65-F5344CB8AC3E}">
        <p14:creationId xmlns:p14="http://schemas.microsoft.com/office/powerpoint/2010/main" val="155425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Analytics: </a:t>
            </a:r>
            <a:r>
              <a:rPr lang="en-US">
                <a:solidFill>
                  <a:schemeClr val="tx1"/>
                </a:solidFill>
                <a:latin typeface="+mj-lt"/>
              </a:rPr>
              <a:t>Industry-leading solution for collecting, organizing, analyzing, and reporting on everything your customers do.</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35912" y="1515316"/>
              <a:ext cx="3479879" cy="403039"/>
              <a:chOff x="3998029" y="1895754"/>
              <a:chExt cx="1002596"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3998029" y="1895754"/>
                <a:ext cx="1002596"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Insights Into Results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Business users and senior decision-makers can now access insights easily and quickly on their mobile devices and get instant answers to interactive queries.</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FFFFFF"/>
                    </a:solidFill>
                    <a:latin typeface="Adobe Clean ExtraBold"/>
                  </a:rPr>
                  <a:t>New Algorithmic Attribution Model</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Users can now evaluate their marketing investments more precisely across paid, earned, and owned media.</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FFFFFF"/>
                    </a:solidFill>
                    <a:latin typeface="Adobe Clean ExtraBold"/>
                  </a:rPr>
                  <a:t>Customer Journey Analytics</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Empower business intelligence and data science teams to stitch and analyze cross-channel data with a powerful analytics toolkit.</a:t>
              </a:r>
            </a:p>
          </p:txBody>
        </p:sp>
      </p:grpSp>
      <p:pic>
        <p:nvPicPr>
          <p:cNvPr id="6" name="Graphic 5">
            <a:extLst>
              <a:ext uri="{FF2B5EF4-FFF2-40B4-BE49-F238E27FC236}">
                <a16:creationId xmlns:a16="http://schemas.microsoft.com/office/drawing/2014/main" id="{618AFFD8-2E64-4BDF-8CF7-C1154146B2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99139" y="2407013"/>
            <a:ext cx="333252" cy="439894"/>
          </a:xfrm>
          <a:prstGeom prst="rect">
            <a:avLst/>
          </a:prstGeom>
        </p:spPr>
      </p:pic>
      <p:pic>
        <p:nvPicPr>
          <p:cNvPr id="8" name="Graphic 7">
            <a:extLst>
              <a:ext uri="{FF2B5EF4-FFF2-40B4-BE49-F238E27FC236}">
                <a16:creationId xmlns:a16="http://schemas.microsoft.com/office/drawing/2014/main" id="{A7A39A69-6092-474A-8227-BFF9741421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4149" y="2525921"/>
            <a:ext cx="423702" cy="320986"/>
          </a:xfrm>
          <a:prstGeom prst="rect">
            <a:avLst/>
          </a:prstGeom>
        </p:spPr>
      </p:pic>
      <p:pic>
        <p:nvPicPr>
          <p:cNvPr id="10" name="Graphic 9">
            <a:extLst>
              <a:ext uri="{FF2B5EF4-FFF2-40B4-BE49-F238E27FC236}">
                <a16:creationId xmlns:a16="http://schemas.microsoft.com/office/drawing/2014/main" id="{0DD4315A-721D-4498-B780-422F4CA575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13784" y="2546822"/>
            <a:ext cx="413310" cy="323946"/>
          </a:xfrm>
          <a:prstGeom prst="rect">
            <a:avLst/>
          </a:prstGeom>
        </p:spPr>
      </p:pic>
      <p:grpSp>
        <p:nvGrpSpPr>
          <p:cNvPr id="74" name="Group 73">
            <a:extLst>
              <a:ext uri="{FF2B5EF4-FFF2-40B4-BE49-F238E27FC236}">
                <a16:creationId xmlns:a16="http://schemas.microsoft.com/office/drawing/2014/main" id="{C9FE1054-E9D3-48A3-B88C-B2FD8A5A685E}"/>
              </a:ext>
            </a:extLst>
          </p:cNvPr>
          <p:cNvGrpSpPr/>
          <p:nvPr/>
        </p:nvGrpSpPr>
        <p:grpSpPr>
          <a:xfrm>
            <a:off x="340538" y="4213249"/>
            <a:ext cx="2448000" cy="403039"/>
            <a:chOff x="4000500" y="1895754"/>
            <a:chExt cx="1000125" cy="2664807"/>
          </a:xfrm>
        </p:grpSpPr>
        <p:sp>
          <p:nvSpPr>
            <p:cNvPr id="75" name="Rectangle: Rounded Corners 74">
              <a:extLst>
                <a:ext uri="{FF2B5EF4-FFF2-40B4-BE49-F238E27FC236}">
                  <a16:creationId xmlns:a16="http://schemas.microsoft.com/office/drawing/2014/main" id="{7E637E9E-5073-41E5-9195-0F5BC4542CD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6" name="Rectangle: Rounded Corners 75">
              <a:extLst>
                <a:ext uri="{FF2B5EF4-FFF2-40B4-BE49-F238E27FC236}">
                  <a16:creationId xmlns:a16="http://schemas.microsoft.com/office/drawing/2014/main" id="{EF72E693-06D4-4258-9167-1957C0742C2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8">
                    <a:extLst>
                      <a:ext uri="{A12FA001-AC4F-418D-AE19-62706E023703}">
                        <ahyp:hlinkClr xmlns:ahyp="http://schemas.microsoft.com/office/drawing/2018/hyperlinkcolor" val="tx"/>
                      </a:ext>
                    </a:extLst>
                  </a:hlinkClick>
                </a:rPr>
                <a:t>Implementation Guide</a:t>
              </a:r>
              <a:endParaRPr lang="en-US" sz="1400">
                <a:solidFill>
                  <a:schemeClr val="bg1"/>
                </a:solidFill>
                <a:latin typeface="+mj-lt"/>
              </a:endParaRPr>
            </a:p>
          </p:txBody>
        </p:sp>
      </p:grpSp>
      <p:grpSp>
        <p:nvGrpSpPr>
          <p:cNvPr id="77" name="Group 76">
            <a:extLst>
              <a:ext uri="{FF2B5EF4-FFF2-40B4-BE49-F238E27FC236}">
                <a16:creationId xmlns:a16="http://schemas.microsoft.com/office/drawing/2014/main" id="{D5180A60-43B0-4043-B6A3-950511D0FA16}"/>
              </a:ext>
            </a:extLst>
          </p:cNvPr>
          <p:cNvGrpSpPr/>
          <p:nvPr/>
        </p:nvGrpSpPr>
        <p:grpSpPr>
          <a:xfrm>
            <a:off x="2916214" y="4213249"/>
            <a:ext cx="2448000" cy="403039"/>
            <a:chOff x="4000500" y="1895754"/>
            <a:chExt cx="1000125" cy="2664807"/>
          </a:xfrm>
        </p:grpSpPr>
        <p:sp>
          <p:nvSpPr>
            <p:cNvPr id="78" name="Rectangle: Rounded Corners 77">
              <a:extLst>
                <a:ext uri="{FF2B5EF4-FFF2-40B4-BE49-F238E27FC236}">
                  <a16:creationId xmlns:a16="http://schemas.microsoft.com/office/drawing/2014/main" id="{8F74CDAD-CA08-4150-BCCF-A25083DA184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9" name="Rectangle: Rounded Corners 78">
              <a:extLst>
                <a:ext uri="{FF2B5EF4-FFF2-40B4-BE49-F238E27FC236}">
                  <a16:creationId xmlns:a16="http://schemas.microsoft.com/office/drawing/2014/main" id="{0546B760-843F-4284-BE01-E52B8BA7ECB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9">
                    <a:extLst>
                      <a:ext uri="{A12FA001-AC4F-418D-AE19-62706E023703}">
                        <ahyp:hlinkClr xmlns:ahyp="http://schemas.microsoft.com/office/drawing/2018/hyperlinkcolor" val="tx"/>
                      </a:ext>
                    </a:extLst>
                  </a:hlinkClick>
                </a:rPr>
                <a:t>Analytics Community</a:t>
              </a:r>
              <a:endParaRPr lang="en-US" sz="1400">
                <a:solidFill>
                  <a:schemeClr val="bg1"/>
                </a:solidFill>
                <a:latin typeface="+mj-lt"/>
              </a:endParaRPr>
            </a:p>
          </p:txBody>
        </p:sp>
      </p:grpSp>
      <p:grpSp>
        <p:nvGrpSpPr>
          <p:cNvPr id="80" name="Group 79">
            <a:extLst>
              <a:ext uri="{FF2B5EF4-FFF2-40B4-BE49-F238E27FC236}">
                <a16:creationId xmlns:a16="http://schemas.microsoft.com/office/drawing/2014/main" id="{1BBA7251-AFDC-49BE-ADD0-7B582F6F7947}"/>
              </a:ext>
            </a:extLst>
          </p:cNvPr>
          <p:cNvGrpSpPr/>
          <p:nvPr/>
        </p:nvGrpSpPr>
        <p:grpSpPr>
          <a:xfrm>
            <a:off x="5491889" y="4213249"/>
            <a:ext cx="2448000" cy="403039"/>
            <a:chOff x="4000500" y="1895754"/>
            <a:chExt cx="1000125" cy="2664807"/>
          </a:xfrm>
        </p:grpSpPr>
        <p:sp>
          <p:nvSpPr>
            <p:cNvPr id="81" name="Rectangle: Rounded Corners 80">
              <a:extLst>
                <a:ext uri="{FF2B5EF4-FFF2-40B4-BE49-F238E27FC236}">
                  <a16:creationId xmlns:a16="http://schemas.microsoft.com/office/drawing/2014/main" id="{EB457796-D8C1-43FB-90D9-4B76181B4C8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82" name="Rectangle: Rounded Corners 81">
              <a:extLst>
                <a:ext uri="{FF2B5EF4-FFF2-40B4-BE49-F238E27FC236}">
                  <a16:creationId xmlns:a16="http://schemas.microsoft.com/office/drawing/2014/main" id="{24798068-28D5-43F9-88AC-CB2BA02A7C6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10">
                    <a:extLst>
                      <a:ext uri="{A12FA001-AC4F-418D-AE19-62706E023703}">
                        <ahyp:hlinkClr xmlns:ahyp="http://schemas.microsoft.com/office/drawing/2018/hyperlinkcolor" val="tx"/>
                      </a:ext>
                    </a:extLst>
                  </a:hlinkClick>
                </a:rPr>
                <a:t>Learn &amp; Support</a:t>
              </a:r>
              <a:endParaRPr lang="en-US" sz="1400">
                <a:solidFill>
                  <a:srgbClr val="FFFFFF"/>
                </a:solidFill>
                <a:latin typeface="+mj-lt"/>
              </a:endParaRPr>
            </a:p>
          </p:txBody>
        </p:sp>
      </p:grpSp>
      <p:grpSp>
        <p:nvGrpSpPr>
          <p:cNvPr id="83" name="Group 82">
            <a:extLst>
              <a:ext uri="{FF2B5EF4-FFF2-40B4-BE49-F238E27FC236}">
                <a16:creationId xmlns:a16="http://schemas.microsoft.com/office/drawing/2014/main" id="{7BA53A62-96E5-4663-AE4D-9CC8F2B7447C}"/>
              </a:ext>
            </a:extLst>
          </p:cNvPr>
          <p:cNvGrpSpPr/>
          <p:nvPr/>
        </p:nvGrpSpPr>
        <p:grpSpPr>
          <a:xfrm>
            <a:off x="340538" y="4774564"/>
            <a:ext cx="2448000" cy="403039"/>
            <a:chOff x="4000500" y="1895754"/>
            <a:chExt cx="1000125" cy="2664807"/>
          </a:xfrm>
        </p:grpSpPr>
        <p:sp>
          <p:nvSpPr>
            <p:cNvPr id="84" name="Rectangle: Rounded Corners 83">
              <a:extLst>
                <a:ext uri="{FF2B5EF4-FFF2-40B4-BE49-F238E27FC236}">
                  <a16:creationId xmlns:a16="http://schemas.microsoft.com/office/drawing/2014/main" id="{B7F7C66A-41EC-47C0-99B7-932078256AA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85" name="Rectangle: Rounded Corners 84">
              <a:extLst>
                <a:ext uri="{FF2B5EF4-FFF2-40B4-BE49-F238E27FC236}">
                  <a16:creationId xmlns:a16="http://schemas.microsoft.com/office/drawing/2014/main" id="{6A956AFC-08DD-49B4-ACCC-AEC281BFC69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11">
                    <a:extLst>
                      <a:ext uri="{A12FA001-AC4F-418D-AE19-62706E023703}">
                        <ahyp:hlinkClr xmlns:ahyp="http://schemas.microsoft.com/office/drawing/2018/hyperlinkcolor" val="tx"/>
                      </a:ext>
                    </a:extLst>
                  </a:hlinkClick>
                </a:rPr>
                <a:t>Analytics Exchange</a:t>
              </a:r>
              <a:endParaRPr lang="en-US" sz="1400">
                <a:solidFill>
                  <a:schemeClr val="bg1"/>
                </a:solidFill>
                <a:latin typeface="+mj-lt"/>
              </a:endParaRPr>
            </a:p>
          </p:txBody>
        </p:sp>
      </p:grpSp>
      <p:grpSp>
        <p:nvGrpSpPr>
          <p:cNvPr id="86" name="Group 85">
            <a:extLst>
              <a:ext uri="{FF2B5EF4-FFF2-40B4-BE49-F238E27FC236}">
                <a16:creationId xmlns:a16="http://schemas.microsoft.com/office/drawing/2014/main" id="{30600E06-6790-46F4-92BF-CB3B06559657}"/>
              </a:ext>
            </a:extLst>
          </p:cNvPr>
          <p:cNvGrpSpPr/>
          <p:nvPr/>
        </p:nvGrpSpPr>
        <p:grpSpPr>
          <a:xfrm>
            <a:off x="2916214" y="4774564"/>
            <a:ext cx="2448000" cy="403039"/>
            <a:chOff x="4000500" y="1895754"/>
            <a:chExt cx="1000125" cy="2664807"/>
          </a:xfrm>
        </p:grpSpPr>
        <p:sp>
          <p:nvSpPr>
            <p:cNvPr id="87" name="Rectangle: Rounded Corners 86">
              <a:extLst>
                <a:ext uri="{FF2B5EF4-FFF2-40B4-BE49-F238E27FC236}">
                  <a16:creationId xmlns:a16="http://schemas.microsoft.com/office/drawing/2014/main" id="{383B5A27-43E1-43C4-A65D-6645506F225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88" name="Rectangle: Rounded Corners 87">
              <a:hlinkClick r:id="rId12"/>
              <a:extLst>
                <a:ext uri="{FF2B5EF4-FFF2-40B4-BE49-F238E27FC236}">
                  <a16:creationId xmlns:a16="http://schemas.microsoft.com/office/drawing/2014/main" id="{070959A6-FB86-476D-99CA-F08C28C390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12">
                    <a:extLst>
                      <a:ext uri="{A12FA001-AC4F-418D-AE19-62706E023703}">
                        <ahyp:hlinkClr xmlns:ahyp="http://schemas.microsoft.com/office/drawing/2018/hyperlinkcolor" val="tx"/>
                      </a:ext>
                    </a:extLst>
                  </a:hlinkClick>
                </a:rPr>
                <a:t>Analytics Documentation</a:t>
              </a:r>
              <a:endParaRPr lang="en-US" sz="1400">
                <a:solidFill>
                  <a:schemeClr val="bg1"/>
                </a:solidFill>
                <a:latin typeface="+mj-lt"/>
              </a:endParaRPr>
            </a:p>
          </p:txBody>
        </p:sp>
      </p:grpSp>
    </p:spTree>
    <p:extLst>
      <p:ext uri="{BB962C8B-B14F-4D97-AF65-F5344CB8AC3E}">
        <p14:creationId xmlns:p14="http://schemas.microsoft.com/office/powerpoint/2010/main" val="896650602"/>
      </p:ext>
    </p:extLst>
  </p:cSld>
  <p:clrMapOvr>
    <a:masterClrMapping/>
  </p:clrMapOvr>
</p:sld>
</file>

<file path=ppt/theme/theme1.xml><?xml version="1.0" encoding="utf-8"?>
<a:theme xmlns:a="http://schemas.openxmlformats.org/drawingml/2006/main" name="Adobe Corporate Master 2020">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Adobe PPT Font Set 2020">
      <a:majorFont>
        <a:latin typeface="Adobe Clean ExtraBold"/>
        <a:ea typeface=""/>
        <a:cs typeface=""/>
      </a:majorFont>
      <a:minorFont>
        <a:latin typeface="Adobe Clean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738535A-A525-1648-A667-C0EACF8A2805}" vid="{9BF90986-10D5-3047-9056-B5C369F8E3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yperlink xmlns="dede46a2-8e9c-40ab-9dcb-283b8bce6a4e">
      <Url xsi:nil="true"/>
      <Description xsi:nil="true"/>
    </hyperlink>
    <Status xmlns="dede46a2-8e9c-40ab-9dcb-283b8bce6a4e" xsi:nil="true"/>
    <Description xmlns="dede46a2-8e9c-40ab-9dcb-283b8bce6a4e" xsi:nil="true"/>
    <_Flow_SignoffStatus xmlns="dede46a2-8e9c-40ab-9dcb-283b8bce6a4e" xsi:nil="true"/>
    <Order0 xmlns="dede46a2-8e9c-40ab-9dcb-283b8bce6a4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A3FBD3C84D7D04D8B5F522733F3DD38" ma:contentTypeVersion="21" ma:contentTypeDescription="Create a new document." ma:contentTypeScope="" ma:versionID="6c5fa67fb5bd67a31823bf861302f5e8">
  <xsd:schema xmlns:xsd="http://www.w3.org/2001/XMLSchema" xmlns:xs="http://www.w3.org/2001/XMLSchema" xmlns:p="http://schemas.microsoft.com/office/2006/metadata/properties" xmlns:ns2="dede46a2-8e9c-40ab-9dcb-283b8bce6a4e" xmlns:ns3="c3f88421-607e-4929-8398-287c7dfbf99a" targetNamespace="http://schemas.microsoft.com/office/2006/metadata/properties" ma:root="true" ma:fieldsID="0db97174b64513533af93f87cb8c7b21" ns2:_="" ns3:_="">
    <xsd:import namespace="dede46a2-8e9c-40ab-9dcb-283b8bce6a4e"/>
    <xsd:import namespace="c3f88421-607e-4929-8398-287c7dfbf99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Status" minOccurs="0"/>
                <xsd:element ref="ns2:Description" minOccurs="0"/>
                <xsd:element ref="ns2:MediaServiceLocation" minOccurs="0"/>
                <xsd:element ref="ns2:Order0" minOccurs="0"/>
                <xsd:element ref="ns2:hyperlink" minOccurs="0"/>
                <xsd:element ref="ns2:MediaLengthInSecond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de46a2-8e9c-40ab-9dcb-283b8bce6a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Status" ma:index="19" nillable="true" ma:displayName="Status" ma:format="Dropdown" ma:internalName="Status">
      <xsd:simpleType>
        <xsd:restriction base="dms:Choice">
          <xsd:enumeration value="Progress"/>
          <xsd:enumeration value="Under Review"/>
          <xsd:enumeration value="Approved"/>
        </xsd:restriction>
      </xsd:simpleType>
    </xsd:element>
    <xsd:element name="Description" ma:index="20" nillable="true" ma:displayName="Description" ma:description="Enablement Summary" ma:format="Dropdown" ma:internalName="Description">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Order0" ma:index="22" nillable="true" ma:displayName="Order" ma:format="Dropdown" ma:indexed="true" ma:internalName="Order0" ma:percentage="FALSE">
      <xsd:simpleType>
        <xsd:restriction base="dms:Number"/>
      </xsd:simpleType>
    </xsd:element>
    <xsd:element name="hyperlink" ma:index="23"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element name="MediaLengthInSeconds" ma:index="24" nillable="true" ma:displayName="Length (seconds)" ma:internalName="MediaLengthInSeconds" ma:readOnly="true">
      <xsd:simpleType>
        <xsd:restriction base="dms:Unknown"/>
      </xsd:simpleType>
    </xsd:element>
    <xsd:element name="_Flow_SignoffStatus" ma:index="25"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f88421-607e-4929-8398-287c7dfbf99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4CAD44-0560-47A6-B1F0-0536825636DF}">
  <ds:schemaRefs>
    <ds:schemaRef ds:uri="c3f88421-607e-4929-8398-287c7dfbf99a"/>
    <ds:schemaRef ds:uri="http://purl.org/dc/elements/1.1/"/>
    <ds:schemaRef ds:uri="http://schemas.microsoft.com/office/2006/metadata/properties"/>
    <ds:schemaRef ds:uri="dede46a2-8e9c-40ab-9dcb-283b8bce6a4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2B10857A-CCF0-40D7-92D5-5F7988306AF3}">
  <ds:schemaRefs>
    <ds:schemaRef ds:uri="c3f88421-607e-4929-8398-287c7dfbf99a"/>
    <ds:schemaRef ds:uri="dede46a2-8e9c-40ab-9dcb-283b8bce6a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5F2AE37-6D6A-4068-82E9-F5EF16CBE4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4496</Words>
  <Application>Microsoft Office PowerPoint</Application>
  <PresentationFormat>Widescreen</PresentationFormat>
  <Paragraphs>687</Paragraphs>
  <Slides>32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Adobe Clean</vt:lpstr>
      <vt:lpstr>Adobe Clean ExtraBold</vt:lpstr>
      <vt:lpstr>Adobe Clean Light</vt:lpstr>
      <vt:lpstr>Adobe Clean SemiLight</vt:lpstr>
      <vt:lpstr>Adobe Clean SemiLight (Body)</vt:lpstr>
      <vt:lpstr>adobe-clean-ux</vt:lpstr>
      <vt:lpstr>Arial</vt:lpstr>
      <vt:lpstr>Calibri</vt:lpstr>
      <vt:lpstr>Wingdings</vt:lpstr>
      <vt:lpstr>Adobe Corporate Master 2020</vt:lpstr>
      <vt:lpstr>Adobe Experience Cloud Customer Support Guide</vt:lpstr>
      <vt:lpstr>PowerPoint Presentation</vt:lpstr>
      <vt:lpstr>Adobe Experience Cloud: An integrated set of solutions to build campaigns, manage your advertising, and gain deep intelligence about your business. Learn more</vt:lpstr>
      <vt:lpstr>Customer Support Guidelines</vt:lpstr>
      <vt:lpstr>Ways to Contact Customer Support</vt:lpstr>
      <vt:lpstr>Who can Contact Customer Support?</vt:lpstr>
      <vt:lpstr>Adobe Customer Support Regional Hours, Language &amp; Phone Options</vt:lpstr>
      <vt:lpstr>Adobe Customer Support Priority Definitions</vt:lpstr>
      <vt:lpstr>Adobe Analytics: Industry-leading solution for collecting, organizing, analyzing, and reporting on everything your customers do.</vt:lpstr>
      <vt:lpstr>Adobe Audience Manager: Data management platform that helps you build unique audience profiles so you can identify your most valuable segments and use them across any digital channel.</vt:lpstr>
      <vt:lpstr>Adobe Target: makes it easy to identify your best content through tests that are easy to execute. So, you can deliver the right experience to the right customer.</vt:lpstr>
      <vt:lpstr>Adobe Experience Manager: powerful platform to manage and deliver connected digital experiences across the customer journey from online to physical interactions.</vt:lpstr>
      <vt:lpstr>Adobe Campaign: Cross-channel campaign management tool that helps you improve and personalize campaigns across all of your media.</vt:lpstr>
      <vt:lpstr>Adobe Experience Platform: Platform enables organizations to centralize and standardize customer data and content from any system and apply data science and machine learning to dramatically improve the design and delivery of rich, personalized customer experiences.</vt:lpstr>
      <vt:lpstr>Adobe Primetime: Multiscreen TV platform that helps broadcasters, cable networks and service providers create and monetize engaging and personalized TV and film experiences.</vt:lpstr>
      <vt:lpstr>Adobe Marketo Engage: Keep customers engaged every step of the way by radically transforming the customer experience management with Marketo Engage.</vt:lpstr>
      <vt:lpstr>Adobe Commerce: End-to-end commerce that grows with you — any size, any place.</vt:lpstr>
      <vt:lpstr>Adobe Workfront: Connect, collaborate, and execute on complex workflows—from anywhere. </vt:lpstr>
      <vt:lpstr>Adobe Ad Cloud: helps you forecast the best mix of search, display and dynamic ads based on your budget. It also automates the execution of your media plan.</vt:lpstr>
      <vt:lpstr>Create a Support Case | Adobe Experience Manager, Adobe Experience Platform, Adobe Campaign, Adobe Target, Adobe Audience Manager, and Adobe Analytics</vt:lpstr>
      <vt:lpstr>Case Description | Adobe Experience Manager, Adobe Experience Platform Adobe Campaign, Adobe Target, Adobe Audience Manager, and Adobe Analytics</vt:lpstr>
      <vt:lpstr>Create a Support Case | Adobe Primetime</vt:lpstr>
      <vt:lpstr>Create a Support Case | Adobe Commerce</vt:lpstr>
      <vt:lpstr>Create a Support Case | Adobe Marketo Engage</vt:lpstr>
      <vt:lpstr>Engaging With Adobe Customer Support</vt:lpstr>
      <vt:lpstr>Tools &amp; Resources</vt:lpstr>
      <vt:lpstr>PowerPoint Presentation</vt:lpstr>
      <vt:lpstr>PowerPoint Presentation</vt:lpstr>
      <vt:lpstr>PowerPoint Presentation</vt:lpstr>
      <vt:lpstr>Business Support</vt:lpstr>
      <vt:lpstr>Enterprise Support</vt:lpstr>
      <vt:lpstr>Elite Support</vt:lpstr>
    </vt:vector>
  </TitlesOfParts>
  <Company>Adobe,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wgrim@adobe.com</dc:creator>
  <cp:lastModifiedBy>Kathy Chung</cp:lastModifiedBy>
  <cp:revision>8</cp:revision>
  <dcterms:created xsi:type="dcterms:W3CDTF">2020-03-17T17:00:03Z</dcterms:created>
  <dcterms:modified xsi:type="dcterms:W3CDTF">2022-04-26T21:28:46Z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0x0101009A3FBD3C84D7D04D8B5F522733F3DD38</vt:lpwstr>
  </property>
</Properties>
</file>